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961" r:id="rId2"/>
    <p:sldId id="880" r:id="rId3"/>
    <p:sldId id="881" r:id="rId4"/>
    <p:sldId id="995" r:id="rId5"/>
    <p:sldId id="943" r:id="rId6"/>
    <p:sldId id="997" r:id="rId7"/>
    <p:sldId id="998" r:id="rId8"/>
    <p:sldId id="934" r:id="rId9"/>
    <p:sldId id="935" r:id="rId10"/>
    <p:sldId id="962" r:id="rId11"/>
    <p:sldId id="888" r:id="rId12"/>
    <p:sldId id="949" r:id="rId13"/>
    <p:sldId id="1001" r:id="rId14"/>
    <p:sldId id="952" r:id="rId15"/>
    <p:sldId id="993" r:id="rId16"/>
    <p:sldId id="1008" r:id="rId17"/>
    <p:sldId id="1009" r:id="rId18"/>
    <p:sldId id="1010" r:id="rId19"/>
    <p:sldId id="1011" r:id="rId20"/>
    <p:sldId id="1012" r:id="rId21"/>
    <p:sldId id="1013" r:id="rId22"/>
    <p:sldId id="972" r:id="rId23"/>
    <p:sldId id="966" r:id="rId24"/>
    <p:sldId id="973" r:id="rId25"/>
    <p:sldId id="974" r:id="rId26"/>
    <p:sldId id="1006" r:id="rId27"/>
    <p:sldId id="975" r:id="rId28"/>
    <p:sldId id="976" r:id="rId29"/>
    <p:sldId id="1007" r:id="rId30"/>
    <p:sldId id="979" r:id="rId31"/>
    <p:sldId id="980" r:id="rId32"/>
    <p:sldId id="982" r:id="rId33"/>
    <p:sldId id="983" r:id="rId34"/>
    <p:sldId id="984" r:id="rId35"/>
    <p:sldId id="985" r:id="rId36"/>
    <p:sldId id="986" r:id="rId37"/>
    <p:sldId id="987" r:id="rId38"/>
    <p:sldId id="999" r:id="rId39"/>
    <p:sldId id="1000" r:id="rId40"/>
    <p:sldId id="1002"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FECB4D8-DB02-4DC6-A0A2-4F2EBAE1DC90}" styleName="Stile medio 1 - Colore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Stile medio 1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1" d="100"/>
          <a:sy n="81" d="100"/>
        </p:scale>
        <p:origin x="108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C966148-0A87-2B4C-9B95-AD81546BDB79}" type="datetimeFigureOut">
              <a:rPr lang="it-IT" smtClean="0"/>
              <a:t>26/05/2019</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97E412B-1298-344B-B736-D55656F9E3CF}" type="slidenum">
              <a:rPr lang="it-IT" smtClean="0"/>
              <a:t>‹N›</a:t>
            </a:fld>
            <a:endParaRPr lang="it-IT"/>
          </a:p>
        </p:txBody>
      </p:sp>
    </p:spTree>
    <p:extLst>
      <p:ext uri="{BB962C8B-B14F-4D97-AF65-F5344CB8AC3E}">
        <p14:creationId xmlns:p14="http://schemas.microsoft.com/office/powerpoint/2010/main" val="6512436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29F982-8E90-864E-922F-DC098FBA25C2}" type="datetimeFigureOut">
              <a:rPr lang="it-IT" smtClean="0"/>
              <a:t>26/05/2019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5B11FE-F3E5-A047-9E7E-1E57AD1D4081}" type="slidenum">
              <a:rPr lang="it-IT" smtClean="0"/>
              <a:t>‹N›</a:t>
            </a:fld>
            <a:endParaRPr lang="it-IT"/>
          </a:p>
        </p:txBody>
      </p:sp>
    </p:spTree>
    <p:extLst>
      <p:ext uri="{BB962C8B-B14F-4D97-AF65-F5344CB8AC3E}">
        <p14:creationId xmlns:p14="http://schemas.microsoft.com/office/powerpoint/2010/main" val="347086519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Le DAT rappresentano anch’esse una proiezione nel futuro del consenso informato poiché contengono volontà della persona che dovranno essere rispettate nel momento in cui la persona perderà la capacità mentale (capacità di autodeterminarsi). Le DAT possono essere redatte sia da persona sane che da persone malate (in quest’ultimo caso preferibilmente all’interno di un processo di PAC). Le DAT possono contenere l’indicazione di un fiduciario (meglio due) che ne farà le veci e </a:t>
            </a:r>
            <a:r>
              <a:rPr lang="it-IT" dirty="0" err="1"/>
              <a:t>rappresentarà</a:t>
            </a:r>
            <a:r>
              <a:rPr lang="it-IT" dirty="0"/>
              <a:t> la persona quando questa non sarà più mentalmente capace.</a:t>
            </a:r>
          </a:p>
        </p:txBody>
      </p:sp>
      <p:sp>
        <p:nvSpPr>
          <p:cNvPr id="4" name="Segnaposto numero diapositiva 3"/>
          <p:cNvSpPr>
            <a:spLocks noGrp="1"/>
          </p:cNvSpPr>
          <p:nvPr>
            <p:ph type="sldNum" sz="quarter" idx="10"/>
          </p:nvPr>
        </p:nvSpPr>
        <p:spPr/>
        <p:txBody>
          <a:bodyPr/>
          <a:lstStyle/>
          <a:p>
            <a:fld id="{CFE2FBF0-6A88-4670-977F-568A4D3EDF1E}" type="slidenum">
              <a:rPr lang="it-IT" smtClean="0"/>
              <a:t>31</a:t>
            </a:fld>
            <a:endParaRPr lang="it-IT"/>
          </a:p>
        </p:txBody>
      </p:sp>
    </p:spTree>
    <p:extLst>
      <p:ext uri="{BB962C8B-B14F-4D97-AF65-F5344CB8AC3E}">
        <p14:creationId xmlns:p14="http://schemas.microsoft.com/office/powerpoint/2010/main" val="2004822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Il fondamento etico della PAC è il principio di autonomia che, infatti, giustifica il dovere dell’équipe curante a rispettare le volontà anticipate del malato; La PAC rappresenta una proiezione nel futuro del consenso informato e rientra nel modello di medicina delle scelte </a:t>
            </a:r>
            <a:r>
              <a:rPr lang="it-IT" dirty="0" err="1"/>
              <a:t>condvise</a:t>
            </a:r>
            <a:r>
              <a:rPr lang="it-IT" dirty="0"/>
              <a:t> </a:t>
            </a:r>
          </a:p>
        </p:txBody>
      </p:sp>
      <p:sp>
        <p:nvSpPr>
          <p:cNvPr id="4" name="Segnaposto numero diapositiva 3"/>
          <p:cNvSpPr>
            <a:spLocks noGrp="1"/>
          </p:cNvSpPr>
          <p:nvPr>
            <p:ph type="sldNum" sz="quarter" idx="10"/>
          </p:nvPr>
        </p:nvSpPr>
        <p:spPr/>
        <p:txBody>
          <a:bodyPr/>
          <a:lstStyle/>
          <a:p>
            <a:fld id="{CFE2FBF0-6A88-4670-977F-568A4D3EDF1E}" type="slidenum">
              <a:rPr lang="it-IT" smtClean="0"/>
              <a:t>32</a:t>
            </a:fld>
            <a:endParaRPr lang="it-IT"/>
          </a:p>
        </p:txBody>
      </p:sp>
    </p:spTree>
    <p:extLst>
      <p:ext uri="{BB962C8B-B14F-4D97-AF65-F5344CB8AC3E}">
        <p14:creationId xmlns:p14="http://schemas.microsoft.com/office/powerpoint/2010/main" val="3517065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Nel comma 2 dell’art. 2 la legge 219/17 impone l’obbligo di limitare i trattamenti sproporzionati in ossequio ai principi di beneficialità e di non maleficialità. Inoltre indica la sedazione palliativa come trattamento per le sofferenze provocate dai sintomi refrattari</a:t>
            </a:r>
          </a:p>
        </p:txBody>
      </p:sp>
      <p:sp>
        <p:nvSpPr>
          <p:cNvPr id="4" name="Segnaposto numero diapositiva 3"/>
          <p:cNvSpPr>
            <a:spLocks noGrp="1"/>
          </p:cNvSpPr>
          <p:nvPr>
            <p:ph type="sldNum" sz="quarter" idx="10"/>
          </p:nvPr>
        </p:nvSpPr>
        <p:spPr/>
        <p:txBody>
          <a:bodyPr/>
          <a:lstStyle/>
          <a:p>
            <a:fld id="{CFE2FBF0-6A88-4670-977F-568A4D3EDF1E}" type="slidenum">
              <a:rPr lang="it-IT" smtClean="0"/>
              <a:t>34</a:t>
            </a:fld>
            <a:endParaRPr lang="it-IT"/>
          </a:p>
        </p:txBody>
      </p:sp>
    </p:spTree>
    <p:extLst>
      <p:ext uri="{BB962C8B-B14F-4D97-AF65-F5344CB8AC3E}">
        <p14:creationId xmlns:p14="http://schemas.microsoft.com/office/powerpoint/2010/main" val="3136375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Fare clic per modificare stile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Fare clic per modificare lo stile del sottotitolo dello schema</a:t>
            </a:r>
            <a:endParaRPr lang="en-US" dirty="0"/>
          </a:p>
        </p:txBody>
      </p:sp>
      <p:sp>
        <p:nvSpPr>
          <p:cNvPr id="7" name="Date Placeholder 6"/>
          <p:cNvSpPr>
            <a:spLocks noGrp="1"/>
          </p:cNvSpPr>
          <p:nvPr>
            <p:ph type="dt" sz="half" idx="10"/>
          </p:nvPr>
        </p:nvSpPr>
        <p:spPr/>
        <p:txBody>
          <a:bodyPr/>
          <a:lstStyle/>
          <a:p>
            <a:fld id="{3DCFB50D-8281-EA4C-9A03-F8C05FDDF979}" type="datetime1">
              <a:rPr lang="it-IT" smtClean="0"/>
              <a:t>26/05/2019</a:t>
            </a:fld>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‹N›</a:t>
            </a:fld>
            <a:endParaRPr lang="en-US" dirty="0"/>
          </a:p>
        </p:txBody>
      </p:sp>
      <p:sp>
        <p:nvSpPr>
          <p:cNvPr id="9" name="Footer Placeholder 8"/>
          <p:cNvSpPr>
            <a:spLocks noGrp="1"/>
          </p:cNvSpPr>
          <p:nvPr>
            <p:ph type="ftr" sz="quarter" idx="12"/>
          </p:nvPr>
        </p:nvSpPr>
        <p:spPr/>
        <p:txBody>
          <a:bodyPr/>
          <a:lstStyle/>
          <a:p>
            <a:r>
              <a:rPr lang="en-US" smtClean="0"/>
              <a:t>Dr. Peruselli Presidente S.I.C.P.</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Fare clic per modificare stile</a:t>
            </a:r>
            <a:endParaRPr lang="en-US" dirty="0"/>
          </a:p>
        </p:txBody>
      </p:sp>
      <p:sp>
        <p:nvSpPr>
          <p:cNvPr id="3" name="Vertical Text Placeholder 2"/>
          <p:cNvSpPr>
            <a:spLocks noGrp="1"/>
          </p:cNvSpPr>
          <p:nvPr>
            <p:ph type="body" orient="vert" idx="1"/>
          </p:nvPr>
        </p:nvSpPr>
        <p:spPr/>
        <p:txBody>
          <a:bodyPr vert="eaVert"/>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endParaRPr lang="en-US"/>
          </a:p>
        </p:txBody>
      </p:sp>
      <p:sp>
        <p:nvSpPr>
          <p:cNvPr id="4" name="Date Placeholder 3"/>
          <p:cNvSpPr>
            <a:spLocks noGrp="1"/>
          </p:cNvSpPr>
          <p:nvPr>
            <p:ph type="dt" sz="half" idx="10"/>
          </p:nvPr>
        </p:nvSpPr>
        <p:spPr/>
        <p:txBody>
          <a:bodyPr/>
          <a:lstStyle/>
          <a:p>
            <a:fld id="{DBF6CC7A-37F2-F34A-B6E4-1C106E4A1AE7}" type="datetime1">
              <a:rPr lang="it-IT" smtClean="0"/>
              <a:t>26/05/2019</a:t>
            </a:fld>
            <a:endParaRPr lang="en-US"/>
          </a:p>
        </p:txBody>
      </p:sp>
      <p:sp>
        <p:nvSpPr>
          <p:cNvPr id="5" name="Footer Placeholder 4"/>
          <p:cNvSpPr>
            <a:spLocks noGrp="1"/>
          </p:cNvSpPr>
          <p:nvPr>
            <p:ph type="ftr" sz="quarter" idx="11"/>
          </p:nvPr>
        </p:nvSpPr>
        <p:spPr/>
        <p:txBody>
          <a:bodyPr/>
          <a:lstStyle/>
          <a:p>
            <a:r>
              <a:rPr lang="en-US" smtClean="0"/>
              <a:t>Dr. Peruselli Presidente S.I.C.P.</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Fare clic per modificare stile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endParaRPr lang="en-US"/>
          </a:p>
        </p:txBody>
      </p:sp>
      <p:sp>
        <p:nvSpPr>
          <p:cNvPr id="4" name="Date Placeholder 3"/>
          <p:cNvSpPr>
            <a:spLocks noGrp="1"/>
          </p:cNvSpPr>
          <p:nvPr>
            <p:ph type="dt" sz="half" idx="10"/>
          </p:nvPr>
        </p:nvSpPr>
        <p:spPr/>
        <p:txBody>
          <a:bodyPr/>
          <a:lstStyle/>
          <a:p>
            <a:fld id="{CFA1BCF8-E1B6-0046-BAE9-1E727BA5F060}" type="datetime1">
              <a:rPr lang="it-IT" smtClean="0"/>
              <a:t>26/05/2019</a:t>
            </a:fld>
            <a:endParaRPr lang="en-US"/>
          </a:p>
        </p:txBody>
      </p:sp>
      <p:sp>
        <p:nvSpPr>
          <p:cNvPr id="5" name="Footer Placeholder 4"/>
          <p:cNvSpPr>
            <a:spLocks noGrp="1"/>
          </p:cNvSpPr>
          <p:nvPr>
            <p:ph type="ftr" sz="quarter" idx="11"/>
          </p:nvPr>
        </p:nvSpPr>
        <p:spPr/>
        <p:txBody>
          <a:bodyPr/>
          <a:lstStyle/>
          <a:p>
            <a:r>
              <a:rPr lang="en-US" smtClean="0"/>
              <a:t>Dr. Peruselli Presidente S.I.C.P.</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Fare clic per modificare stile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endParaRPr lang="en-US" dirty="0" smtClean="0"/>
          </a:p>
        </p:txBody>
      </p:sp>
      <p:sp>
        <p:nvSpPr>
          <p:cNvPr id="4" name="Date Placeholder 3"/>
          <p:cNvSpPr>
            <a:spLocks noGrp="1"/>
          </p:cNvSpPr>
          <p:nvPr>
            <p:ph type="dt" sz="half" idx="10"/>
          </p:nvPr>
        </p:nvSpPr>
        <p:spPr/>
        <p:txBody>
          <a:bodyPr/>
          <a:lstStyle/>
          <a:p>
            <a:fld id="{FE54F7A6-FF19-314C-9887-8848151D782C}" type="datetime1">
              <a:rPr lang="it-IT" smtClean="0"/>
              <a:t>26/05/2019</a:t>
            </a:fld>
            <a:endParaRPr lang="en-US"/>
          </a:p>
        </p:txBody>
      </p:sp>
      <p:sp>
        <p:nvSpPr>
          <p:cNvPr id="5" name="Footer Placeholder 4"/>
          <p:cNvSpPr>
            <a:spLocks noGrp="1"/>
          </p:cNvSpPr>
          <p:nvPr>
            <p:ph type="ftr" sz="quarter" idx="11"/>
          </p:nvPr>
        </p:nvSpPr>
        <p:spPr/>
        <p:txBody>
          <a:bodyPr/>
          <a:lstStyle/>
          <a:p>
            <a:r>
              <a:rPr lang="en-US" smtClean="0"/>
              <a:t>Dr. Peruselli Presidente S.I.C.P.</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Fare clic per modificare stile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Fare clic per modificare gli stili del testo dello schema</a:t>
            </a:r>
          </a:p>
        </p:txBody>
      </p:sp>
      <p:sp>
        <p:nvSpPr>
          <p:cNvPr id="4" name="Date Placeholder 3"/>
          <p:cNvSpPr>
            <a:spLocks noGrp="1"/>
          </p:cNvSpPr>
          <p:nvPr>
            <p:ph type="dt" sz="half" idx="10"/>
          </p:nvPr>
        </p:nvSpPr>
        <p:spPr/>
        <p:txBody>
          <a:bodyPr/>
          <a:lstStyle/>
          <a:p>
            <a:fld id="{91D2F3E3-5AAD-354F-9C58-69F476573EAB}" type="datetime1">
              <a:rPr lang="it-IT" smtClean="0"/>
              <a:t>26/05/2019</a:t>
            </a:fld>
            <a:endParaRPr lang="en-US"/>
          </a:p>
        </p:txBody>
      </p:sp>
      <p:sp>
        <p:nvSpPr>
          <p:cNvPr id="5" name="Footer Placeholder 4"/>
          <p:cNvSpPr>
            <a:spLocks noGrp="1"/>
          </p:cNvSpPr>
          <p:nvPr>
            <p:ph type="ftr" sz="quarter" idx="11"/>
          </p:nvPr>
        </p:nvSpPr>
        <p:spPr/>
        <p:txBody>
          <a:bodyPr/>
          <a:lstStyle/>
          <a:p>
            <a:r>
              <a:rPr lang="en-US" smtClean="0"/>
              <a:t>Dr. Peruselli Presidente S.I.C.P.</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‹N›</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Fare clic per modificare stile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endParaRPr lang="en-US" dirty="0" smtClean="0"/>
          </a:p>
        </p:txBody>
      </p:sp>
      <p:sp>
        <p:nvSpPr>
          <p:cNvPr id="5" name="Date Placeholder 4"/>
          <p:cNvSpPr>
            <a:spLocks noGrp="1"/>
          </p:cNvSpPr>
          <p:nvPr>
            <p:ph type="dt" sz="half" idx="10"/>
          </p:nvPr>
        </p:nvSpPr>
        <p:spPr/>
        <p:txBody>
          <a:bodyPr/>
          <a:lstStyle/>
          <a:p>
            <a:fld id="{A4E8BDFA-E3AA-9E46-90B5-C50A6477F4AA}" type="datetime1">
              <a:rPr lang="it-IT" smtClean="0"/>
              <a:t>26/05/2019</a:t>
            </a:fld>
            <a:endParaRPr lang="en-US"/>
          </a:p>
        </p:txBody>
      </p:sp>
      <p:sp>
        <p:nvSpPr>
          <p:cNvPr id="6" name="Footer Placeholder 5"/>
          <p:cNvSpPr>
            <a:spLocks noGrp="1"/>
          </p:cNvSpPr>
          <p:nvPr>
            <p:ph type="ftr" sz="quarter" idx="11"/>
          </p:nvPr>
        </p:nvSpPr>
        <p:spPr/>
        <p:txBody>
          <a:bodyPr/>
          <a:lstStyle/>
          <a:p>
            <a:r>
              <a:rPr lang="en-US" smtClean="0"/>
              <a:t>Dr. Peruselli Presidente S.I.C.P.</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‹N›</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Fare clic per modificare stile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Fare clic per modificare gli stili del testo dello schema</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Fare clic per modificare gli stili del testo dello schema</a:t>
            </a:r>
          </a:p>
        </p:txBody>
      </p:sp>
      <p:sp>
        <p:nvSpPr>
          <p:cNvPr id="7" name="Date Placeholder 6"/>
          <p:cNvSpPr>
            <a:spLocks noGrp="1"/>
          </p:cNvSpPr>
          <p:nvPr>
            <p:ph type="dt" sz="half" idx="10"/>
          </p:nvPr>
        </p:nvSpPr>
        <p:spPr/>
        <p:txBody>
          <a:bodyPr/>
          <a:lstStyle/>
          <a:p>
            <a:fld id="{39CF3593-A4E8-1341-A317-F47DDD99F4A1}" type="datetime1">
              <a:rPr lang="it-IT" smtClean="0"/>
              <a:t>26/05/2019</a:t>
            </a:fld>
            <a:endParaRPr lang="en-US"/>
          </a:p>
        </p:txBody>
      </p:sp>
      <p:sp>
        <p:nvSpPr>
          <p:cNvPr id="8" name="Footer Placeholder 7"/>
          <p:cNvSpPr>
            <a:spLocks noGrp="1"/>
          </p:cNvSpPr>
          <p:nvPr>
            <p:ph type="ftr" sz="quarter" idx="11"/>
          </p:nvPr>
        </p:nvSpPr>
        <p:spPr/>
        <p:txBody>
          <a:bodyPr/>
          <a:lstStyle/>
          <a:p>
            <a:r>
              <a:rPr lang="en-US" smtClean="0"/>
              <a:t>Dr. Peruselli Presidente S.I.C.P.</a:t>
            </a:r>
            <a:endParaRPr lang="en-US"/>
          </a:p>
        </p:txBody>
      </p:sp>
      <p:sp>
        <p:nvSpPr>
          <p:cNvPr id="9" name="Slide Number Placeholder 8"/>
          <p:cNvSpPr>
            <a:spLocks noGrp="1"/>
          </p:cNvSpPr>
          <p:nvPr>
            <p:ph type="sldNum" sz="quarter" idx="12"/>
          </p:nvPr>
        </p:nvSpPr>
        <p:spPr/>
        <p:txBody>
          <a:bodyPr/>
          <a:lstStyle/>
          <a:p>
            <a:fld id="{BA9B540C-44DA-4F69-89C9-7C84606640D3}" type="slidenum">
              <a:rPr lang="en-US" smtClean="0"/>
              <a:pPr/>
              <a:t>‹N›</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Fare clic per modificare stile</a:t>
            </a:r>
            <a:endParaRPr lang="en-US" dirty="0"/>
          </a:p>
        </p:txBody>
      </p:sp>
      <p:sp>
        <p:nvSpPr>
          <p:cNvPr id="3" name="Date Placeholder 2"/>
          <p:cNvSpPr>
            <a:spLocks noGrp="1"/>
          </p:cNvSpPr>
          <p:nvPr>
            <p:ph type="dt" sz="half" idx="10"/>
          </p:nvPr>
        </p:nvSpPr>
        <p:spPr/>
        <p:txBody>
          <a:bodyPr/>
          <a:lstStyle/>
          <a:p>
            <a:fld id="{8C8347F7-63FE-934F-939B-90AF8256A26D}" type="datetime1">
              <a:rPr lang="it-IT" smtClean="0"/>
              <a:t>26/05/2019</a:t>
            </a:fld>
            <a:endParaRPr lang="en-US"/>
          </a:p>
        </p:txBody>
      </p:sp>
      <p:sp>
        <p:nvSpPr>
          <p:cNvPr id="4" name="Footer Placeholder 3"/>
          <p:cNvSpPr>
            <a:spLocks noGrp="1"/>
          </p:cNvSpPr>
          <p:nvPr>
            <p:ph type="ftr" sz="quarter" idx="11"/>
          </p:nvPr>
        </p:nvSpPr>
        <p:spPr/>
        <p:txBody>
          <a:bodyPr/>
          <a:lstStyle/>
          <a:p>
            <a:r>
              <a:rPr lang="en-US" smtClean="0"/>
              <a:t>Dr. Peruselli Presidente S.I.C.P.</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D77000-B169-1A4B-85C1-6D52EEDAB99B}" type="datetime1">
              <a:rPr lang="it-IT" smtClean="0"/>
              <a:t>26/05/2019</a:t>
            </a:fld>
            <a:endParaRPr lang="en-US"/>
          </a:p>
        </p:txBody>
      </p:sp>
      <p:sp>
        <p:nvSpPr>
          <p:cNvPr id="3" name="Footer Placeholder 2"/>
          <p:cNvSpPr>
            <a:spLocks noGrp="1"/>
          </p:cNvSpPr>
          <p:nvPr>
            <p:ph type="ftr" sz="quarter" idx="11"/>
          </p:nvPr>
        </p:nvSpPr>
        <p:spPr/>
        <p:txBody>
          <a:bodyPr/>
          <a:lstStyle/>
          <a:p>
            <a:r>
              <a:rPr lang="en-US" smtClean="0"/>
              <a:t>Dr. Peruselli Presidente S.I.C.P.</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Fare clic per modificare stile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Fare clic per modificare gli stili del testo dello schema</a:t>
            </a:r>
          </a:p>
        </p:txBody>
      </p:sp>
      <p:sp>
        <p:nvSpPr>
          <p:cNvPr id="5" name="Date Placeholder 4"/>
          <p:cNvSpPr>
            <a:spLocks noGrp="1"/>
          </p:cNvSpPr>
          <p:nvPr>
            <p:ph type="dt" sz="half" idx="10"/>
          </p:nvPr>
        </p:nvSpPr>
        <p:spPr/>
        <p:txBody>
          <a:bodyPr/>
          <a:lstStyle/>
          <a:p>
            <a:fld id="{BAF73016-077F-8D42-8E30-D0037049311F}" type="datetime1">
              <a:rPr lang="it-IT" smtClean="0"/>
              <a:t>26/05/2019</a:t>
            </a:fld>
            <a:endParaRPr lang="en-US"/>
          </a:p>
        </p:txBody>
      </p:sp>
      <p:sp>
        <p:nvSpPr>
          <p:cNvPr id="6" name="Footer Placeholder 5"/>
          <p:cNvSpPr>
            <a:spLocks noGrp="1"/>
          </p:cNvSpPr>
          <p:nvPr>
            <p:ph type="ftr" sz="quarter" idx="11"/>
          </p:nvPr>
        </p:nvSpPr>
        <p:spPr/>
        <p:txBody>
          <a:bodyPr/>
          <a:lstStyle/>
          <a:p>
            <a:r>
              <a:rPr lang="en-US" smtClean="0"/>
              <a:t>Dr. Peruselli Presidente S.I.C.P.</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Fare clic per modificare stile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Trascinare l'immagine su un segnaposto o fare clic sull'icona per aggiungerla</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Fare clic per modificare gli stili del testo dello schema</a:t>
            </a:r>
          </a:p>
        </p:txBody>
      </p:sp>
      <p:sp>
        <p:nvSpPr>
          <p:cNvPr id="5" name="Date Placeholder 4"/>
          <p:cNvSpPr>
            <a:spLocks noGrp="1"/>
          </p:cNvSpPr>
          <p:nvPr>
            <p:ph type="dt" sz="half" idx="10"/>
          </p:nvPr>
        </p:nvSpPr>
        <p:spPr/>
        <p:txBody>
          <a:bodyPr/>
          <a:lstStyle/>
          <a:p>
            <a:fld id="{5E068253-E8B6-E842-BB37-DDFDDC9F7B74}" type="datetime1">
              <a:rPr lang="it-IT" smtClean="0"/>
              <a:t>26/05/2019</a:t>
            </a:fld>
            <a:endParaRPr lang="en-US"/>
          </a:p>
        </p:txBody>
      </p:sp>
      <p:sp>
        <p:nvSpPr>
          <p:cNvPr id="6" name="Footer Placeholder 5"/>
          <p:cNvSpPr>
            <a:spLocks noGrp="1"/>
          </p:cNvSpPr>
          <p:nvPr>
            <p:ph type="ftr" sz="quarter" idx="11"/>
          </p:nvPr>
        </p:nvSpPr>
        <p:spPr/>
        <p:txBody>
          <a:bodyPr/>
          <a:lstStyle/>
          <a:p>
            <a:r>
              <a:rPr lang="en-US" smtClean="0"/>
              <a:t>Dr. Peruselli Presidente S.I.C.P.</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Fare clic per modificare stile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34514CAD-AC7E-B940-A0D9-CB9F16B250FA}" type="datetime1">
              <a:rPr lang="it-IT" smtClean="0"/>
              <a:t>26/05/2019</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Dr. Peruselli Presidente S.I.C.P.</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‹N›</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1320799"/>
            <a:ext cx="7772400" cy="2641601"/>
          </a:xfrm>
        </p:spPr>
        <p:txBody>
          <a:bodyPr/>
          <a:lstStyle/>
          <a:p>
            <a:r>
              <a:rPr lang="it-IT" sz="4800" b="1" dirty="0" smtClean="0"/>
              <a:t>Cure alla fine della vita:</a:t>
            </a:r>
            <a:br>
              <a:rPr lang="it-IT" sz="4800" b="1" dirty="0" smtClean="0"/>
            </a:br>
            <a:r>
              <a:rPr lang="it-IT" sz="4800" b="1" dirty="0" smtClean="0"/>
              <a:t>riflessioni etiche e normative</a:t>
            </a:r>
            <a:endParaRPr lang="it-IT" sz="4800" b="1" dirty="0"/>
          </a:p>
        </p:txBody>
      </p:sp>
      <p:sp>
        <p:nvSpPr>
          <p:cNvPr id="3" name="Sottotitolo 2"/>
          <p:cNvSpPr>
            <a:spLocks noGrp="1"/>
          </p:cNvSpPr>
          <p:nvPr>
            <p:ph type="subTitle" idx="1"/>
          </p:nvPr>
        </p:nvSpPr>
        <p:spPr/>
        <p:txBody>
          <a:bodyPr/>
          <a:lstStyle/>
          <a:p>
            <a:r>
              <a:rPr lang="it-IT" b="1" dirty="0" smtClean="0">
                <a:solidFill>
                  <a:schemeClr val="tx1"/>
                </a:solidFill>
              </a:rPr>
              <a:t>Dr. Carlo Peruselli</a:t>
            </a:r>
          </a:p>
          <a:p>
            <a:r>
              <a:rPr lang="it-IT" b="1" dirty="0" err="1" smtClean="0">
                <a:solidFill>
                  <a:schemeClr val="tx1"/>
                </a:solidFill>
              </a:rPr>
              <a:t>Past</a:t>
            </a:r>
            <a:r>
              <a:rPr lang="it-IT" b="1" dirty="0" smtClean="0">
                <a:solidFill>
                  <a:schemeClr val="tx1"/>
                </a:solidFill>
              </a:rPr>
              <a:t> </a:t>
            </a:r>
            <a:r>
              <a:rPr lang="it-IT" b="1" dirty="0" err="1" smtClean="0">
                <a:solidFill>
                  <a:schemeClr val="tx1"/>
                </a:solidFill>
              </a:rPr>
              <a:t>President</a:t>
            </a:r>
            <a:r>
              <a:rPr lang="it-IT" b="1" dirty="0" smtClean="0">
                <a:solidFill>
                  <a:schemeClr val="tx1"/>
                </a:solidFill>
              </a:rPr>
              <a:t> SICP</a:t>
            </a:r>
            <a:endParaRPr lang="it-IT" b="1" dirty="0">
              <a:solidFill>
                <a:schemeClr val="tx1"/>
              </a:solidFill>
            </a:endParaRPr>
          </a:p>
        </p:txBody>
      </p:sp>
    </p:spTree>
    <p:extLst>
      <p:ext uri="{BB962C8B-B14F-4D97-AF65-F5344CB8AC3E}">
        <p14:creationId xmlns:p14="http://schemas.microsoft.com/office/powerpoint/2010/main" val="278230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388" y="476250"/>
            <a:ext cx="8785225" cy="5113338"/>
          </a:xfrm>
          <a:solidFill>
            <a:schemeClr val="accent1">
              <a:lumMod val="20000"/>
              <a:lumOff val="80000"/>
            </a:schemeClr>
          </a:solidFill>
        </p:spPr>
        <p:txBody>
          <a:bodyPr>
            <a:normAutofit/>
          </a:bodyPr>
          <a:lstStyle/>
          <a:p>
            <a:pPr eaLnBrk="1" hangingPunct="1">
              <a:defRPr/>
            </a:pPr>
            <a:r>
              <a:rPr lang="it-IT" sz="2300" b="1" dirty="0" smtClean="0">
                <a:solidFill>
                  <a:srgbClr val="0000FF"/>
                </a:solidFill>
                <a:latin typeface="Comic Sans MS"/>
                <a:cs typeface="Comic Sans MS"/>
              </a:rPr>
              <a:t>Per secoli, le persone sono invecchiate, hanno sofferto per i sintomi, sono morte quando era arrivato il loro momento, secondo il volere di Dio</a:t>
            </a:r>
          </a:p>
          <a:p>
            <a:pPr eaLnBrk="1" hangingPunct="1">
              <a:defRPr/>
            </a:pPr>
            <a:r>
              <a:rPr lang="it-IT" sz="2300" b="1" dirty="0" smtClean="0">
                <a:solidFill>
                  <a:schemeClr val="tx1"/>
                </a:solidFill>
                <a:latin typeface="Comic Sans MS"/>
                <a:cs typeface="Comic Sans MS"/>
              </a:rPr>
              <a:t>“La suora, gli occhi bassi sul rosario e le dita tra i grani come in cerca della risposta, replicò che guarigione e malattia, rapide o lente che fossero, erano nelle mani di Dio” </a:t>
            </a:r>
            <a:r>
              <a:rPr lang="it-IT" sz="2300" b="1" dirty="0" err="1" smtClean="0">
                <a:solidFill>
                  <a:schemeClr val="tx1"/>
                </a:solidFill>
                <a:latin typeface="Comic Sans MS"/>
                <a:cs typeface="Comic Sans MS"/>
              </a:rPr>
              <a:t>J</a:t>
            </a:r>
            <a:r>
              <a:rPr lang="it-IT" sz="2300" b="1" dirty="0" smtClean="0">
                <a:solidFill>
                  <a:schemeClr val="tx1"/>
                </a:solidFill>
                <a:latin typeface="Comic Sans MS"/>
                <a:cs typeface="Comic Sans MS"/>
              </a:rPr>
              <a:t>. Roth “La marcia di Radetzky”</a:t>
            </a:r>
          </a:p>
          <a:p>
            <a:pPr eaLnBrk="1" hangingPunct="1">
              <a:defRPr/>
            </a:pPr>
            <a:endParaRPr lang="it-IT" sz="2300" b="1" dirty="0" smtClean="0">
              <a:solidFill>
                <a:srgbClr val="0000FF"/>
              </a:solidFill>
              <a:latin typeface="Comic Sans MS"/>
              <a:cs typeface="Comic Sans MS"/>
            </a:endParaRPr>
          </a:p>
          <a:p>
            <a:pPr eaLnBrk="1" hangingPunct="1">
              <a:defRPr/>
            </a:pPr>
            <a:r>
              <a:rPr lang="it-IT" sz="2300" b="1" dirty="0" smtClean="0">
                <a:solidFill>
                  <a:srgbClr val="0000FF"/>
                </a:solidFill>
                <a:latin typeface="Comic Sans MS"/>
                <a:cs typeface="Comic Sans MS"/>
              </a:rPr>
              <a:t>I “</a:t>
            </a:r>
            <a:r>
              <a:rPr lang="it-IT" sz="2300" b="1" dirty="0" err="1" smtClean="0">
                <a:solidFill>
                  <a:srgbClr val="0000FF"/>
                </a:solidFill>
                <a:latin typeface="Comic Sans MS"/>
                <a:cs typeface="Comic Sans MS"/>
              </a:rPr>
              <a:t>Boomers</a:t>
            </a:r>
            <a:r>
              <a:rPr lang="it-IT" sz="2300" b="1" dirty="0" smtClean="0">
                <a:solidFill>
                  <a:srgbClr val="0000FF"/>
                </a:solidFill>
                <a:latin typeface="Comic Sans MS"/>
                <a:cs typeface="Comic Sans MS"/>
              </a:rPr>
              <a:t>” non la vedono più in questo modo…sono la prima generazione per la quale esiste la possibilità di un “prolungamento tecnologico” della propria vita… Pensano che, quando non è più possibile avere una buona qualità di vita, è giunto il momento di “staccare la spina”</a:t>
            </a:r>
          </a:p>
          <a:p>
            <a:pPr>
              <a:defRPr/>
            </a:pPr>
            <a:endParaRPr lang="it-IT" sz="2000" b="1" dirty="0">
              <a:solidFill>
                <a:srgbClr val="0000FF"/>
              </a:solidFill>
              <a:latin typeface="Comic Sans MS"/>
              <a:cs typeface="Comic Sans MS"/>
            </a:endParaRPr>
          </a:p>
        </p:txBody>
      </p:sp>
      <p:sp>
        <p:nvSpPr>
          <p:cNvPr id="31746" name="CasellaDiTesto 1"/>
          <p:cNvSpPr txBox="1">
            <a:spLocks noChangeArrowheads="1"/>
          </p:cNvSpPr>
          <p:nvPr/>
        </p:nvSpPr>
        <p:spPr bwMode="auto">
          <a:xfrm>
            <a:off x="1187450" y="5805488"/>
            <a:ext cx="7718425" cy="646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it-IT" sz="1800" b="1" dirty="0">
                <a:solidFill>
                  <a:srgbClr val="000000"/>
                </a:solidFill>
              </a:rPr>
              <a:t>Dan Kadlec “A </a:t>
            </a:r>
            <a:r>
              <a:rPr lang="it-IT" sz="1800" b="1" dirty="0" err="1">
                <a:solidFill>
                  <a:srgbClr val="000000"/>
                </a:solidFill>
              </a:rPr>
              <a:t>good</a:t>
            </a:r>
            <a:r>
              <a:rPr lang="it-IT" sz="1800" b="1" dirty="0">
                <a:solidFill>
                  <a:srgbClr val="000000"/>
                </a:solidFill>
              </a:rPr>
              <a:t> </a:t>
            </a:r>
            <a:r>
              <a:rPr lang="it-IT" sz="1800" b="1" dirty="0" err="1">
                <a:solidFill>
                  <a:srgbClr val="000000"/>
                </a:solidFill>
              </a:rPr>
              <a:t>death</a:t>
            </a:r>
            <a:r>
              <a:rPr lang="it-IT" sz="1800" b="1" dirty="0">
                <a:solidFill>
                  <a:srgbClr val="000000"/>
                </a:solidFill>
              </a:rPr>
              <a:t>: </a:t>
            </a:r>
            <a:r>
              <a:rPr lang="it-IT" sz="1800" b="1" dirty="0" err="1">
                <a:solidFill>
                  <a:srgbClr val="000000"/>
                </a:solidFill>
              </a:rPr>
              <a:t>how</a:t>
            </a:r>
            <a:r>
              <a:rPr lang="it-IT" sz="1800" b="1" dirty="0">
                <a:solidFill>
                  <a:srgbClr val="000000"/>
                </a:solidFill>
              </a:rPr>
              <a:t> </a:t>
            </a:r>
            <a:r>
              <a:rPr lang="it-IT" sz="1800" b="1" dirty="0" err="1">
                <a:solidFill>
                  <a:srgbClr val="000000"/>
                </a:solidFill>
              </a:rPr>
              <a:t>boomers</a:t>
            </a:r>
            <a:r>
              <a:rPr lang="it-IT" sz="1800" b="1" dirty="0">
                <a:solidFill>
                  <a:srgbClr val="000000"/>
                </a:solidFill>
              </a:rPr>
              <a:t> </a:t>
            </a:r>
            <a:r>
              <a:rPr lang="it-IT" sz="1800" b="1" dirty="0" err="1">
                <a:solidFill>
                  <a:srgbClr val="000000"/>
                </a:solidFill>
              </a:rPr>
              <a:t>will</a:t>
            </a:r>
            <a:r>
              <a:rPr lang="it-IT" sz="1800" b="1" dirty="0">
                <a:solidFill>
                  <a:srgbClr val="000000"/>
                </a:solidFill>
              </a:rPr>
              <a:t> </a:t>
            </a:r>
            <a:r>
              <a:rPr lang="it-IT" sz="1800" b="1" dirty="0" err="1">
                <a:solidFill>
                  <a:srgbClr val="000000"/>
                </a:solidFill>
              </a:rPr>
              <a:t>change</a:t>
            </a:r>
            <a:r>
              <a:rPr lang="it-IT" sz="1800" b="1" dirty="0">
                <a:solidFill>
                  <a:srgbClr val="000000"/>
                </a:solidFill>
              </a:rPr>
              <a:t> the world a </a:t>
            </a:r>
            <a:r>
              <a:rPr lang="it-IT" sz="1800" b="1" dirty="0" err="1">
                <a:solidFill>
                  <a:srgbClr val="000000"/>
                </a:solidFill>
              </a:rPr>
              <a:t>final</a:t>
            </a:r>
            <a:r>
              <a:rPr lang="it-IT" sz="1800" b="1" dirty="0">
                <a:solidFill>
                  <a:srgbClr val="000000"/>
                </a:solidFill>
              </a:rPr>
              <a:t> time”</a:t>
            </a:r>
          </a:p>
          <a:p>
            <a:pPr eaLnBrk="1" hangingPunct="1"/>
            <a:r>
              <a:rPr lang="it-IT" sz="1800" b="1" dirty="0">
                <a:solidFill>
                  <a:srgbClr val="000000"/>
                </a:solidFill>
              </a:rPr>
              <a:t>TIME, 14 Agosto 2013</a:t>
            </a:r>
          </a:p>
        </p:txBody>
      </p:sp>
    </p:spTree>
    <p:extLst>
      <p:ext uri="{BB962C8B-B14F-4D97-AF65-F5344CB8AC3E}">
        <p14:creationId xmlns:p14="http://schemas.microsoft.com/office/powerpoint/2010/main" val="34551969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496924"/>
            <a:ext cx="8229600" cy="5779032"/>
          </a:xfrm>
        </p:spPr>
        <p:txBody>
          <a:bodyPr>
            <a:normAutofit/>
          </a:bodyPr>
          <a:lstStyle/>
          <a:p>
            <a:r>
              <a:rPr lang="it-IT" dirty="0">
                <a:solidFill>
                  <a:srgbClr val="660066"/>
                </a:solidFill>
                <a:latin typeface="Comic Sans MS"/>
                <a:cs typeface="Comic Sans MS"/>
              </a:rPr>
              <a:t>In questi anni è in corso una discussione di grande interesse rispetto al valore ed ai limiti dell’autonomia del malato nelle sue scelte, soprattutto per quanto riguarda </a:t>
            </a:r>
            <a:r>
              <a:rPr lang="it-IT" dirty="0" smtClean="0">
                <a:solidFill>
                  <a:srgbClr val="660066"/>
                </a:solidFill>
                <a:latin typeface="Comic Sans MS"/>
                <a:cs typeface="Comic Sans MS"/>
              </a:rPr>
              <a:t>le situazioni di fine </a:t>
            </a:r>
            <a:r>
              <a:rPr lang="it-IT" dirty="0">
                <a:solidFill>
                  <a:srgbClr val="660066"/>
                </a:solidFill>
                <a:latin typeface="Comic Sans MS"/>
                <a:cs typeface="Comic Sans MS"/>
              </a:rPr>
              <a:t>della vita. È una discussione che coinvolge medici, bioeticisti, </a:t>
            </a:r>
            <a:r>
              <a:rPr lang="it-IT" dirty="0" smtClean="0">
                <a:solidFill>
                  <a:srgbClr val="660066"/>
                </a:solidFill>
                <a:latin typeface="Comic Sans MS"/>
                <a:cs typeface="Comic Sans MS"/>
              </a:rPr>
              <a:t>filosofi.</a:t>
            </a:r>
            <a:endParaRPr lang="it-IT" dirty="0">
              <a:solidFill>
                <a:srgbClr val="660066"/>
              </a:solidFill>
              <a:latin typeface="Comic Sans MS"/>
              <a:cs typeface="Comic Sans MS"/>
            </a:endParaRPr>
          </a:p>
          <a:p>
            <a:endParaRPr lang="it-IT" dirty="0" smtClean="0">
              <a:solidFill>
                <a:srgbClr val="0000FF"/>
              </a:solidFill>
              <a:latin typeface="Comic Sans MS"/>
              <a:cs typeface="Comic Sans MS"/>
            </a:endParaRPr>
          </a:p>
          <a:p>
            <a:r>
              <a:rPr lang="it-IT" dirty="0" smtClean="0">
                <a:solidFill>
                  <a:srgbClr val="0000FF"/>
                </a:solidFill>
                <a:latin typeface="Comic Sans MS"/>
                <a:cs typeface="Comic Sans MS"/>
              </a:rPr>
              <a:t>Il </a:t>
            </a:r>
            <a:r>
              <a:rPr lang="it-IT" dirty="0">
                <a:solidFill>
                  <a:srgbClr val="0000FF"/>
                </a:solidFill>
                <a:latin typeface="Comic Sans MS"/>
                <a:cs typeface="Comic Sans MS"/>
              </a:rPr>
              <a:t>rispetto dell’</a:t>
            </a:r>
            <a:r>
              <a:rPr lang="it-IT" b="1" dirty="0">
                <a:solidFill>
                  <a:srgbClr val="0000FF"/>
                </a:solidFill>
                <a:latin typeface="Comic Sans MS"/>
                <a:cs typeface="Comic Sans MS"/>
              </a:rPr>
              <a:t>”autonomia personale” </a:t>
            </a:r>
            <a:r>
              <a:rPr lang="it-IT" dirty="0">
                <a:solidFill>
                  <a:srgbClr val="0000FF"/>
                </a:solidFill>
                <a:latin typeface="Comic Sans MS"/>
                <a:cs typeface="Comic Sans MS"/>
              </a:rPr>
              <a:t>del malato, anche per quanto riguarda i trattamenti salvavita, è un elemento fondamentale del rapporto di cura e perciò dei percorsi decisionali alla fine della vita oppure questo principio, quello dell’autonomia personale, va mediato e considerato all’interno di una più ampia cornice che è quella delle cosiddetta </a:t>
            </a:r>
            <a:r>
              <a:rPr lang="it-IT" b="1" dirty="0">
                <a:solidFill>
                  <a:srgbClr val="0000FF"/>
                </a:solidFill>
                <a:latin typeface="Comic Sans MS"/>
                <a:cs typeface="Comic Sans MS"/>
              </a:rPr>
              <a:t>“autonomia relazionale”</a:t>
            </a:r>
            <a:r>
              <a:rPr lang="it-IT" dirty="0">
                <a:solidFill>
                  <a:srgbClr val="0000FF"/>
                </a:solidFill>
                <a:latin typeface="Comic Sans MS"/>
                <a:cs typeface="Comic Sans MS"/>
              </a:rPr>
              <a:t>? </a:t>
            </a:r>
            <a:endParaRPr lang="it-IT" dirty="0" smtClean="0">
              <a:solidFill>
                <a:srgbClr val="0000FF"/>
              </a:solidFill>
              <a:latin typeface="Comic Sans MS"/>
              <a:cs typeface="Comic Sans MS"/>
            </a:endParaRPr>
          </a:p>
          <a:p>
            <a:endParaRPr lang="it-IT" dirty="0">
              <a:solidFill>
                <a:srgbClr val="0000FF"/>
              </a:solidFill>
              <a:latin typeface="Comic Sans MS"/>
              <a:cs typeface="Comic Sans MS"/>
            </a:endParaRPr>
          </a:p>
          <a:p>
            <a:endParaRPr lang="it-IT" dirty="0"/>
          </a:p>
        </p:txBody>
      </p:sp>
    </p:spTree>
    <p:extLst>
      <p:ext uri="{BB962C8B-B14F-4D97-AF65-F5344CB8AC3E}">
        <p14:creationId xmlns:p14="http://schemas.microsoft.com/office/powerpoint/2010/main" val="30058610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876858"/>
            <a:ext cx="8229600" cy="723343"/>
          </a:xfrm>
        </p:spPr>
        <p:txBody>
          <a:bodyPr>
            <a:normAutofit fontScale="90000"/>
          </a:bodyPr>
          <a:lstStyle/>
          <a:p>
            <a:pPr>
              <a:lnSpc>
                <a:spcPct val="100000"/>
              </a:lnSpc>
            </a:pPr>
            <a:r>
              <a:rPr lang="it-IT" sz="4000" b="1" dirty="0" smtClean="0"/>
              <a:t/>
            </a:r>
            <a:br>
              <a:rPr lang="it-IT" sz="4000" b="1" dirty="0" smtClean="0"/>
            </a:br>
            <a:r>
              <a:rPr lang="it-IT" sz="4000" b="1" u="sng" dirty="0" smtClean="0"/>
              <a:t>Autonomia Personale</a:t>
            </a:r>
            <a:endParaRPr lang="it-IT" sz="4000" b="1" u="sng" dirty="0"/>
          </a:p>
        </p:txBody>
      </p:sp>
      <p:sp>
        <p:nvSpPr>
          <p:cNvPr id="3" name="Segnaposto contenuto 2"/>
          <p:cNvSpPr>
            <a:spLocks noGrp="1"/>
          </p:cNvSpPr>
          <p:nvPr>
            <p:ph idx="1"/>
          </p:nvPr>
        </p:nvSpPr>
        <p:spPr>
          <a:xfrm>
            <a:off x="457200" y="2235201"/>
            <a:ext cx="8505371" cy="3026228"/>
          </a:xfrm>
        </p:spPr>
        <p:txBody>
          <a:bodyPr>
            <a:normAutofit fontScale="92500"/>
          </a:bodyPr>
          <a:lstStyle/>
          <a:p>
            <a:pPr marL="0" indent="0">
              <a:buNone/>
            </a:pPr>
            <a:r>
              <a:rPr lang="it-IT" sz="3000" b="1" dirty="0">
                <a:solidFill>
                  <a:srgbClr val="660066"/>
                </a:solidFill>
                <a:latin typeface="Comic Sans MS"/>
                <a:cs typeface="Comic Sans MS"/>
              </a:rPr>
              <a:t>U</a:t>
            </a:r>
            <a:r>
              <a:rPr lang="it-IT" sz="3000" b="1" dirty="0" smtClean="0">
                <a:solidFill>
                  <a:srgbClr val="660066"/>
                </a:solidFill>
                <a:latin typeface="Comic Sans MS"/>
                <a:cs typeface="Comic Sans MS"/>
              </a:rPr>
              <a:t>n </a:t>
            </a:r>
            <a:r>
              <a:rPr lang="it-IT" sz="3000" b="1" dirty="0">
                <a:solidFill>
                  <a:srgbClr val="660066"/>
                </a:solidFill>
                <a:latin typeface="Comic Sans MS"/>
                <a:cs typeface="Comic Sans MS"/>
              </a:rPr>
              <a:t>concetto che deriva dalla concezione storica liberale di individuo nella società occidentale. </a:t>
            </a:r>
            <a:endParaRPr lang="it-IT" sz="3000" b="1" dirty="0" smtClean="0">
              <a:solidFill>
                <a:srgbClr val="660066"/>
              </a:solidFill>
              <a:latin typeface="Comic Sans MS"/>
              <a:cs typeface="Comic Sans MS"/>
            </a:endParaRPr>
          </a:p>
          <a:p>
            <a:pPr marL="0" indent="0">
              <a:buNone/>
            </a:pPr>
            <a:r>
              <a:rPr lang="it-IT" sz="3000" b="1" dirty="0" smtClean="0">
                <a:solidFill>
                  <a:srgbClr val="660066"/>
                </a:solidFill>
                <a:latin typeface="Comic Sans MS"/>
                <a:cs typeface="Comic Sans MS"/>
              </a:rPr>
              <a:t>Una </a:t>
            </a:r>
            <a:r>
              <a:rPr lang="it-IT" sz="3000" b="1" dirty="0">
                <a:solidFill>
                  <a:srgbClr val="660066"/>
                </a:solidFill>
                <a:latin typeface="Comic Sans MS"/>
                <a:cs typeface="Comic Sans MS"/>
              </a:rPr>
              <a:t>concezione “atomistica</a:t>
            </a:r>
            <a:r>
              <a:rPr lang="it-IT" sz="3000" b="1" dirty="0" smtClean="0">
                <a:solidFill>
                  <a:srgbClr val="660066"/>
                </a:solidFill>
                <a:latin typeface="Comic Sans MS"/>
                <a:cs typeface="Comic Sans MS"/>
              </a:rPr>
              <a:t>” </a:t>
            </a:r>
            <a:r>
              <a:rPr lang="it-IT" sz="3000" b="1" dirty="0">
                <a:solidFill>
                  <a:srgbClr val="660066"/>
                </a:solidFill>
                <a:latin typeface="Comic Sans MS"/>
                <a:cs typeface="Comic Sans MS"/>
              </a:rPr>
              <a:t>di individuo, libero e capace di fare le proprie scelte indipendentemente dal contesto sociale nel quale </a:t>
            </a:r>
            <a:r>
              <a:rPr lang="it-IT" sz="3000" b="1" dirty="0" smtClean="0">
                <a:solidFill>
                  <a:srgbClr val="660066"/>
                </a:solidFill>
                <a:latin typeface="Comic Sans MS"/>
                <a:cs typeface="Comic Sans MS"/>
              </a:rPr>
              <a:t>vive</a:t>
            </a:r>
            <a:r>
              <a:rPr lang="it-IT" sz="2800" b="1" dirty="0" smtClean="0">
                <a:solidFill>
                  <a:srgbClr val="660066"/>
                </a:solidFill>
                <a:latin typeface="Comic Sans MS"/>
                <a:cs typeface="Comic Sans MS"/>
              </a:rPr>
              <a:t>. </a:t>
            </a:r>
            <a:endParaRPr lang="it-IT" sz="2800" b="1" dirty="0">
              <a:solidFill>
                <a:srgbClr val="660066"/>
              </a:solidFill>
              <a:latin typeface="Comic Sans MS"/>
              <a:cs typeface="Comic Sans MS"/>
            </a:endParaRPr>
          </a:p>
        </p:txBody>
      </p:sp>
      <p:sp>
        <p:nvSpPr>
          <p:cNvPr id="4" name="CasellaDiTesto 3"/>
          <p:cNvSpPr txBox="1"/>
          <p:nvPr/>
        </p:nvSpPr>
        <p:spPr>
          <a:xfrm>
            <a:off x="1433285" y="5659605"/>
            <a:ext cx="7738717" cy="461665"/>
          </a:xfrm>
          <a:prstGeom prst="rect">
            <a:avLst/>
          </a:prstGeom>
          <a:noFill/>
        </p:spPr>
        <p:txBody>
          <a:bodyPr wrap="none" rtlCol="0">
            <a:spAutoFit/>
          </a:bodyPr>
          <a:lstStyle/>
          <a:p>
            <a:r>
              <a:rPr lang="it-IT" sz="2400" b="1" dirty="0" err="1" smtClean="0"/>
              <a:t>Beever</a:t>
            </a:r>
            <a:r>
              <a:rPr lang="it-IT" sz="2400" b="1" dirty="0" smtClean="0"/>
              <a:t> </a:t>
            </a:r>
            <a:r>
              <a:rPr lang="it-IT" sz="2400" b="1" dirty="0" err="1" smtClean="0"/>
              <a:t>J</a:t>
            </a:r>
            <a:r>
              <a:rPr lang="it-IT" sz="2400" b="1" dirty="0" smtClean="0"/>
              <a:t>. e Morar N. - </a:t>
            </a:r>
            <a:r>
              <a:rPr lang="it-IT" sz="2400" b="1" dirty="0" err="1" smtClean="0"/>
              <a:t>Am</a:t>
            </a:r>
            <a:r>
              <a:rPr lang="it-IT" sz="2400" b="1" dirty="0" smtClean="0"/>
              <a:t>. </a:t>
            </a:r>
            <a:r>
              <a:rPr lang="it-IT" sz="2400" b="1" dirty="0" err="1" smtClean="0"/>
              <a:t>J</a:t>
            </a:r>
            <a:r>
              <a:rPr lang="it-IT" sz="2400" b="1" dirty="0" smtClean="0"/>
              <a:t>. of </a:t>
            </a:r>
            <a:r>
              <a:rPr lang="it-IT" sz="2400" b="1" dirty="0" err="1" smtClean="0"/>
              <a:t>Bioethics</a:t>
            </a:r>
            <a:r>
              <a:rPr lang="it-IT" sz="2400" b="1" dirty="0" smtClean="0"/>
              <a:t> 2016;16:34-45  </a:t>
            </a:r>
            <a:endParaRPr lang="it-IT" sz="2400" b="1" dirty="0"/>
          </a:p>
        </p:txBody>
      </p:sp>
    </p:spTree>
    <p:extLst>
      <p:ext uri="{BB962C8B-B14F-4D97-AF65-F5344CB8AC3E}">
        <p14:creationId xmlns:p14="http://schemas.microsoft.com/office/powerpoint/2010/main" val="4765245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99572"/>
            <a:ext cx="8378371" cy="6277428"/>
          </a:xfrm>
        </p:spPr>
        <p:txBody>
          <a:bodyPr>
            <a:normAutofit fontScale="92500"/>
          </a:bodyPr>
          <a:lstStyle/>
          <a:p>
            <a:pPr marL="0" indent="0" algn="ctr">
              <a:buNone/>
            </a:pPr>
            <a:r>
              <a:rPr lang="it-IT" sz="3200" b="1" dirty="0">
                <a:solidFill>
                  <a:schemeClr val="tx2"/>
                </a:solidFill>
              </a:rPr>
              <a:t>Come e perché nasce la sottolineatura dell’importanza dell’autonomia del malato nelle scelte che lo riguardano</a:t>
            </a:r>
            <a:r>
              <a:rPr lang="it-IT" sz="3200" b="1" dirty="0" smtClean="0">
                <a:solidFill>
                  <a:schemeClr val="tx2"/>
                </a:solidFill>
              </a:rPr>
              <a:t>?</a:t>
            </a:r>
          </a:p>
          <a:p>
            <a:pPr marL="0" indent="0">
              <a:buNone/>
            </a:pPr>
            <a:r>
              <a:rPr lang="it-IT" dirty="0" smtClean="0"/>
              <a:t> </a:t>
            </a:r>
          </a:p>
          <a:p>
            <a:r>
              <a:rPr lang="it-IT" dirty="0" smtClean="0">
                <a:solidFill>
                  <a:schemeClr val="tx1"/>
                </a:solidFill>
                <a:latin typeface="Comic Sans MS"/>
                <a:cs typeface="Comic Sans MS"/>
              </a:rPr>
              <a:t>Nell</a:t>
            </a:r>
            <a:r>
              <a:rPr lang="it-IT" dirty="0">
                <a:solidFill>
                  <a:schemeClr val="tx1"/>
                </a:solidFill>
                <a:latin typeface="Comic Sans MS"/>
                <a:cs typeface="Comic Sans MS"/>
              </a:rPr>
              <a:t>’800 i medici </a:t>
            </a:r>
            <a:r>
              <a:rPr lang="it-IT" dirty="0" smtClean="0">
                <a:solidFill>
                  <a:schemeClr val="tx1"/>
                </a:solidFill>
                <a:latin typeface="Comic Sans MS"/>
                <a:cs typeface="Comic Sans MS"/>
              </a:rPr>
              <a:t>pensavano che </a:t>
            </a:r>
            <a:r>
              <a:rPr lang="it-IT" dirty="0">
                <a:solidFill>
                  <a:schemeClr val="tx1"/>
                </a:solidFill>
                <a:latin typeface="Comic Sans MS"/>
                <a:cs typeface="Comic Sans MS"/>
              </a:rPr>
              <a:t>il rifiuto di terapie efficaci fosse un segnale di incompetenza ed ignoranza e che per questo motivo </a:t>
            </a:r>
            <a:r>
              <a:rPr lang="it-IT" dirty="0" smtClean="0">
                <a:solidFill>
                  <a:schemeClr val="tx1"/>
                </a:solidFill>
                <a:latin typeface="Comic Sans MS"/>
                <a:cs typeface="Comic Sans MS"/>
              </a:rPr>
              <a:t>queste terapie andassero </a:t>
            </a:r>
            <a:r>
              <a:rPr lang="it-IT" dirty="0">
                <a:solidFill>
                  <a:schemeClr val="tx1"/>
                </a:solidFill>
                <a:latin typeface="Comic Sans MS"/>
                <a:cs typeface="Comic Sans MS"/>
              </a:rPr>
              <a:t>condotte, per il suo bene, anche contro il volere del paziente. </a:t>
            </a:r>
            <a:endParaRPr lang="it-IT" dirty="0" smtClean="0">
              <a:solidFill>
                <a:schemeClr val="tx1"/>
              </a:solidFill>
              <a:latin typeface="Comic Sans MS"/>
              <a:cs typeface="Comic Sans MS"/>
            </a:endParaRPr>
          </a:p>
          <a:p>
            <a:r>
              <a:rPr lang="it-IT" dirty="0">
                <a:solidFill>
                  <a:schemeClr val="tx1"/>
                </a:solidFill>
                <a:latin typeface="Comic Sans MS"/>
                <a:cs typeface="Comic Sans MS"/>
              </a:rPr>
              <a:t>G</a:t>
            </a:r>
            <a:r>
              <a:rPr lang="it-IT" dirty="0" smtClean="0">
                <a:solidFill>
                  <a:schemeClr val="tx1"/>
                </a:solidFill>
                <a:latin typeface="Comic Sans MS"/>
                <a:cs typeface="Comic Sans MS"/>
              </a:rPr>
              <a:t>li </a:t>
            </a:r>
            <a:r>
              <a:rPr lang="it-IT" dirty="0">
                <a:solidFill>
                  <a:schemeClr val="tx1"/>
                </a:solidFill>
                <a:latin typeface="Comic Sans MS"/>
                <a:cs typeface="Comic Sans MS"/>
              </a:rPr>
              <a:t>orrori dei campi nazisti </a:t>
            </a:r>
            <a:r>
              <a:rPr lang="it-IT" dirty="0" smtClean="0">
                <a:solidFill>
                  <a:schemeClr val="tx1"/>
                </a:solidFill>
                <a:latin typeface="Comic Sans MS"/>
                <a:cs typeface="Comic Sans MS"/>
              </a:rPr>
              <a:t>(</a:t>
            </a:r>
            <a:r>
              <a:rPr lang="it-IT" dirty="0" err="1" smtClean="0">
                <a:solidFill>
                  <a:schemeClr val="tx1"/>
                </a:solidFill>
                <a:latin typeface="Comic Sans MS"/>
                <a:cs typeface="Comic Sans MS"/>
              </a:rPr>
              <a:t>Axelsson</a:t>
            </a:r>
            <a:r>
              <a:rPr lang="it-IT" dirty="0" smtClean="0">
                <a:solidFill>
                  <a:schemeClr val="tx1"/>
                </a:solidFill>
                <a:latin typeface="Comic Sans MS"/>
                <a:cs typeface="Comic Sans MS"/>
              </a:rPr>
              <a:t> M. “Io non mi chiamo Miriam” Ed. Iperborea 2016)</a:t>
            </a:r>
          </a:p>
          <a:p>
            <a:r>
              <a:rPr lang="it-IT" dirty="0">
                <a:solidFill>
                  <a:schemeClr val="tx1"/>
                </a:solidFill>
                <a:latin typeface="Comic Sans MS"/>
                <a:cs typeface="Comic Sans MS"/>
              </a:rPr>
              <a:t>A</a:t>
            </a:r>
            <a:r>
              <a:rPr lang="it-IT" dirty="0" smtClean="0">
                <a:solidFill>
                  <a:schemeClr val="tx1"/>
                </a:solidFill>
                <a:latin typeface="Comic Sans MS"/>
                <a:cs typeface="Comic Sans MS"/>
              </a:rPr>
              <a:t>lcune </a:t>
            </a:r>
            <a:r>
              <a:rPr lang="it-IT" dirty="0">
                <a:solidFill>
                  <a:schemeClr val="tx1"/>
                </a:solidFill>
                <a:latin typeface="Comic Sans MS"/>
                <a:cs typeface="Comic Sans MS"/>
              </a:rPr>
              <a:t>ricerche </a:t>
            </a:r>
            <a:r>
              <a:rPr lang="it-IT" dirty="0" smtClean="0">
                <a:solidFill>
                  <a:schemeClr val="tx1"/>
                </a:solidFill>
                <a:latin typeface="Comic Sans MS"/>
                <a:cs typeface="Comic Sans MS"/>
              </a:rPr>
              <a:t>condotte da </a:t>
            </a:r>
            <a:r>
              <a:rPr lang="it-IT" dirty="0">
                <a:solidFill>
                  <a:schemeClr val="tx1"/>
                </a:solidFill>
                <a:latin typeface="Comic Sans MS"/>
                <a:cs typeface="Comic Sans MS"/>
              </a:rPr>
              <a:t>ricercatori americani fino agli anni ’70 dello scorso secolo. </a:t>
            </a:r>
            <a:r>
              <a:rPr lang="it-IT" dirty="0" smtClean="0">
                <a:solidFill>
                  <a:schemeClr val="tx1"/>
                </a:solidFill>
                <a:latin typeface="Comic Sans MS"/>
                <a:cs typeface="Comic Sans MS"/>
              </a:rPr>
              <a:t>Ad es.: </a:t>
            </a:r>
            <a:r>
              <a:rPr lang="it-IT" dirty="0">
                <a:solidFill>
                  <a:schemeClr val="tx1"/>
                </a:solidFill>
                <a:latin typeface="Comic Sans MS"/>
                <a:cs typeface="Comic Sans MS"/>
              </a:rPr>
              <a:t>membri della comunità afro-americana in Alabama infettati a loro insaputa dalla sifilide per valutare l’evoluzione di questa malattia senza alcun </a:t>
            </a:r>
            <a:r>
              <a:rPr lang="it-IT" dirty="0" smtClean="0">
                <a:solidFill>
                  <a:schemeClr val="tx1"/>
                </a:solidFill>
                <a:latin typeface="Comic Sans MS"/>
                <a:cs typeface="Comic Sans MS"/>
              </a:rPr>
              <a:t>trattamento (“</a:t>
            </a:r>
            <a:r>
              <a:rPr lang="it-IT" dirty="0" err="1" smtClean="0">
                <a:solidFill>
                  <a:schemeClr val="tx1"/>
                </a:solidFill>
                <a:latin typeface="Comic Sans MS"/>
                <a:cs typeface="Comic Sans MS"/>
              </a:rPr>
              <a:t>Tuskegee</a:t>
            </a:r>
            <a:r>
              <a:rPr lang="it-IT" dirty="0" smtClean="0">
                <a:solidFill>
                  <a:schemeClr val="tx1"/>
                </a:solidFill>
                <a:latin typeface="Comic Sans MS"/>
                <a:cs typeface="Comic Sans MS"/>
              </a:rPr>
              <a:t> </a:t>
            </a:r>
            <a:r>
              <a:rPr lang="it-IT" dirty="0" err="1" smtClean="0">
                <a:solidFill>
                  <a:schemeClr val="tx1"/>
                </a:solidFill>
                <a:latin typeface="Comic Sans MS"/>
                <a:cs typeface="Comic Sans MS"/>
              </a:rPr>
              <a:t>Study</a:t>
            </a:r>
            <a:r>
              <a:rPr lang="it-IT" dirty="0" smtClean="0">
                <a:solidFill>
                  <a:schemeClr val="tx1"/>
                </a:solidFill>
                <a:latin typeface="Comic Sans MS"/>
                <a:cs typeface="Comic Sans MS"/>
              </a:rPr>
              <a:t>”). </a:t>
            </a:r>
            <a:endParaRPr lang="it-IT" dirty="0">
              <a:solidFill>
                <a:schemeClr val="tx1"/>
              </a:solidFill>
              <a:latin typeface="Comic Sans MS"/>
              <a:cs typeface="Comic Sans MS"/>
            </a:endParaRPr>
          </a:p>
        </p:txBody>
      </p:sp>
    </p:spTree>
    <p:extLst>
      <p:ext uri="{BB962C8B-B14F-4D97-AF65-F5344CB8AC3E}">
        <p14:creationId xmlns:p14="http://schemas.microsoft.com/office/powerpoint/2010/main" val="11902255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97876" y="1600200"/>
            <a:ext cx="8575684" cy="4891282"/>
          </a:xfrm>
        </p:spPr>
        <p:txBody>
          <a:bodyPr>
            <a:normAutofit fontScale="92500" lnSpcReduction="10000"/>
          </a:bodyPr>
          <a:lstStyle/>
          <a:p>
            <a:pPr marL="0" indent="0">
              <a:buNone/>
            </a:pPr>
            <a:r>
              <a:rPr lang="it-IT" b="1" dirty="0" smtClean="0">
                <a:solidFill>
                  <a:schemeClr val="accent5">
                    <a:lumMod val="75000"/>
                  </a:schemeClr>
                </a:solidFill>
                <a:latin typeface="Comic Sans MS"/>
                <a:cs typeface="Comic Sans MS"/>
              </a:rPr>
              <a:t>Un concetto che nasce </a:t>
            </a:r>
            <a:r>
              <a:rPr lang="it-IT" b="1" dirty="0">
                <a:solidFill>
                  <a:schemeClr val="accent5">
                    <a:lumMod val="75000"/>
                  </a:schemeClr>
                </a:solidFill>
                <a:latin typeface="Comic Sans MS"/>
                <a:cs typeface="Comic Sans MS"/>
              </a:rPr>
              <a:t>dalla critica del movimento femminista e </a:t>
            </a:r>
            <a:r>
              <a:rPr lang="it-IT" b="1" dirty="0" smtClean="0">
                <a:solidFill>
                  <a:schemeClr val="accent5">
                    <a:lumMod val="75000"/>
                  </a:schemeClr>
                </a:solidFill>
                <a:latin typeface="Comic Sans MS"/>
                <a:cs typeface="Comic Sans MS"/>
              </a:rPr>
              <a:t>di altri. </a:t>
            </a:r>
            <a:r>
              <a:rPr lang="it-IT" b="1" dirty="0">
                <a:solidFill>
                  <a:schemeClr val="accent5">
                    <a:lumMod val="75000"/>
                  </a:schemeClr>
                </a:solidFill>
                <a:latin typeface="Comic Sans MS"/>
                <a:cs typeface="Comic Sans MS"/>
              </a:rPr>
              <a:t>Le persone fanno le proprie scelte in situazioni (sociali, culturali, economiche) e circostanze delle quali non hanno il controllo. </a:t>
            </a:r>
            <a:endParaRPr lang="it-IT" b="1" dirty="0" smtClean="0">
              <a:solidFill>
                <a:schemeClr val="accent5">
                  <a:lumMod val="75000"/>
                </a:schemeClr>
              </a:solidFill>
              <a:latin typeface="Comic Sans MS"/>
              <a:cs typeface="Comic Sans MS"/>
            </a:endParaRPr>
          </a:p>
          <a:p>
            <a:pPr marL="0" indent="0">
              <a:buNone/>
            </a:pPr>
            <a:endParaRPr lang="it-IT" b="1" dirty="0" smtClean="0">
              <a:solidFill>
                <a:schemeClr val="accent5">
                  <a:lumMod val="75000"/>
                </a:schemeClr>
              </a:solidFill>
              <a:latin typeface="Comic Sans MS"/>
              <a:cs typeface="Comic Sans MS"/>
            </a:endParaRPr>
          </a:p>
          <a:p>
            <a:pPr marL="0" indent="0">
              <a:buNone/>
            </a:pPr>
            <a:r>
              <a:rPr lang="it-IT" dirty="0" smtClean="0">
                <a:solidFill>
                  <a:schemeClr val="accent5">
                    <a:lumMod val="75000"/>
                  </a:schemeClr>
                </a:solidFill>
                <a:latin typeface="Comic Sans MS"/>
                <a:cs typeface="Comic Sans MS"/>
              </a:rPr>
              <a:t>“L’autonomia </a:t>
            </a:r>
            <a:r>
              <a:rPr lang="it-IT" dirty="0">
                <a:solidFill>
                  <a:schemeClr val="accent5">
                    <a:lumMod val="75000"/>
                  </a:schemeClr>
                </a:solidFill>
                <a:latin typeface="Comic Sans MS"/>
                <a:cs typeface="Comic Sans MS"/>
              </a:rPr>
              <a:t>del malato non può essere compresa se non all’interno delle sue componenti sociali, religiose, di classe, di genere</a:t>
            </a:r>
            <a:r>
              <a:rPr lang="it-IT" dirty="0" smtClean="0">
                <a:solidFill>
                  <a:schemeClr val="accent5">
                    <a:lumMod val="75000"/>
                  </a:schemeClr>
                </a:solidFill>
                <a:latin typeface="Comic Sans MS"/>
                <a:cs typeface="Comic Sans MS"/>
              </a:rPr>
              <a:t>.”</a:t>
            </a:r>
            <a:r>
              <a:rPr lang="it-IT" sz="2000" dirty="0" smtClean="0">
                <a:solidFill>
                  <a:schemeClr val="tx1"/>
                </a:solidFill>
                <a:latin typeface="Comic Sans MS"/>
                <a:cs typeface="Comic Sans MS"/>
              </a:rPr>
              <a:t> </a:t>
            </a:r>
            <a:r>
              <a:rPr lang="it-IT" sz="1900" dirty="0" smtClean="0">
                <a:solidFill>
                  <a:schemeClr val="tx1"/>
                </a:solidFill>
                <a:latin typeface="Comic Sans MS"/>
                <a:cs typeface="Comic Sans MS"/>
              </a:rPr>
              <a:t>(Turoldo </a:t>
            </a:r>
            <a:r>
              <a:rPr lang="it-IT" sz="1900" dirty="0" err="1" smtClean="0">
                <a:solidFill>
                  <a:schemeClr val="tx1"/>
                </a:solidFill>
                <a:latin typeface="Comic Sans MS"/>
                <a:cs typeface="Comic Sans MS"/>
              </a:rPr>
              <a:t>F</a:t>
            </a:r>
            <a:r>
              <a:rPr lang="it-IT" sz="1900" dirty="0" smtClean="0">
                <a:solidFill>
                  <a:schemeClr val="tx1"/>
                </a:solidFill>
                <a:latin typeface="Comic Sans MS"/>
                <a:cs typeface="Comic Sans MS"/>
              </a:rPr>
              <a:t>., Cambridge </a:t>
            </a:r>
            <a:r>
              <a:rPr lang="it-IT" sz="1900" dirty="0" err="1" smtClean="0">
                <a:solidFill>
                  <a:schemeClr val="tx1"/>
                </a:solidFill>
                <a:latin typeface="Comic Sans MS"/>
                <a:cs typeface="Comic Sans MS"/>
              </a:rPr>
              <a:t>quarterly</a:t>
            </a:r>
            <a:r>
              <a:rPr lang="it-IT" sz="1900" dirty="0" smtClean="0">
                <a:solidFill>
                  <a:schemeClr val="tx1"/>
                </a:solidFill>
                <a:latin typeface="Comic Sans MS"/>
                <a:cs typeface="Comic Sans MS"/>
              </a:rPr>
              <a:t> of </a:t>
            </a:r>
            <a:r>
              <a:rPr lang="it-IT" sz="1900" dirty="0" err="1" smtClean="0">
                <a:solidFill>
                  <a:schemeClr val="tx1"/>
                </a:solidFill>
                <a:latin typeface="Comic Sans MS"/>
                <a:cs typeface="Comic Sans MS"/>
              </a:rPr>
              <a:t>healthcare</a:t>
            </a:r>
            <a:r>
              <a:rPr lang="it-IT" sz="1900" dirty="0" smtClean="0">
                <a:solidFill>
                  <a:schemeClr val="tx1"/>
                </a:solidFill>
                <a:latin typeface="Comic Sans MS"/>
                <a:cs typeface="Comic Sans MS"/>
              </a:rPr>
              <a:t> </a:t>
            </a:r>
            <a:r>
              <a:rPr lang="it-IT" sz="1900" dirty="0" err="1" smtClean="0">
                <a:solidFill>
                  <a:schemeClr val="tx1"/>
                </a:solidFill>
                <a:latin typeface="Comic Sans MS"/>
                <a:cs typeface="Comic Sans MS"/>
              </a:rPr>
              <a:t>ethics</a:t>
            </a:r>
            <a:r>
              <a:rPr lang="it-IT" sz="1900" dirty="0" smtClean="0">
                <a:solidFill>
                  <a:schemeClr val="tx1"/>
                </a:solidFill>
                <a:latin typeface="Comic Sans MS"/>
                <a:cs typeface="Comic Sans MS"/>
              </a:rPr>
              <a:t> 2010)</a:t>
            </a:r>
          </a:p>
          <a:p>
            <a:pPr marL="0" indent="0">
              <a:buNone/>
            </a:pPr>
            <a:r>
              <a:rPr lang="it-IT" dirty="0">
                <a:solidFill>
                  <a:schemeClr val="accent5">
                    <a:lumMod val="75000"/>
                  </a:schemeClr>
                </a:solidFill>
                <a:latin typeface="Comic Sans MS"/>
                <a:cs typeface="Comic Sans MS"/>
              </a:rPr>
              <a:t>La formulazione tradizionale dell’autonomia personale prevede un malato razionale che sceglie liberamente fra le diverse proposte che gli vengono fatte</a:t>
            </a:r>
            <a:r>
              <a:rPr lang="mr-IN" dirty="0">
                <a:solidFill>
                  <a:schemeClr val="accent5">
                    <a:lumMod val="75000"/>
                  </a:schemeClr>
                </a:solidFill>
                <a:latin typeface="Comic Sans MS"/>
                <a:cs typeface="Comic Sans MS"/>
              </a:rPr>
              <a:t>…</a:t>
            </a:r>
            <a:r>
              <a:rPr lang="en-US" dirty="0">
                <a:solidFill>
                  <a:schemeClr val="accent5">
                    <a:lumMod val="75000"/>
                  </a:schemeClr>
                </a:solidFill>
                <a:latin typeface="Comic Sans MS"/>
                <a:cs typeface="Comic Sans MS"/>
              </a:rPr>
              <a:t> </a:t>
            </a:r>
            <a:r>
              <a:rPr lang="it-IT" dirty="0">
                <a:solidFill>
                  <a:schemeClr val="accent5">
                    <a:lumMod val="75000"/>
                  </a:schemeClr>
                </a:solidFill>
                <a:latin typeface="Comic Sans MS"/>
                <a:cs typeface="Comic Sans MS"/>
              </a:rPr>
              <a:t>Una situazione ideale che non tiene conto invece delle </a:t>
            </a:r>
            <a:r>
              <a:rPr lang="it-IT" dirty="0">
                <a:solidFill>
                  <a:srgbClr val="FF0000"/>
                </a:solidFill>
                <a:latin typeface="Comic Sans MS"/>
                <a:cs typeface="Comic Sans MS"/>
              </a:rPr>
              <a:t>condizioni asimmetriche del potere, soprattutto nei confronti delle popolazioni più fragili e vulnerabili</a:t>
            </a:r>
            <a:r>
              <a:rPr lang="it-IT" dirty="0">
                <a:solidFill>
                  <a:schemeClr val="accent5">
                    <a:lumMod val="75000"/>
                  </a:schemeClr>
                </a:solidFill>
                <a:latin typeface="Comic Sans MS"/>
                <a:cs typeface="Comic Sans MS"/>
              </a:rPr>
              <a:t>  </a:t>
            </a:r>
            <a:r>
              <a:rPr lang="it-IT" sz="1900" dirty="0">
                <a:solidFill>
                  <a:schemeClr val="tx1"/>
                </a:solidFill>
                <a:latin typeface="Comic Sans MS"/>
                <a:cs typeface="Comic Sans MS"/>
              </a:rPr>
              <a:t>(</a:t>
            </a:r>
            <a:r>
              <a:rPr lang="it-IT" sz="1900" dirty="0" err="1">
                <a:solidFill>
                  <a:schemeClr val="tx1"/>
                </a:solidFill>
                <a:latin typeface="Comic Sans MS"/>
                <a:cs typeface="Comic Sans MS"/>
              </a:rPr>
              <a:t>Donchin</a:t>
            </a:r>
            <a:r>
              <a:rPr lang="it-IT" sz="1900" dirty="0">
                <a:solidFill>
                  <a:schemeClr val="tx1"/>
                </a:solidFill>
                <a:latin typeface="Comic Sans MS"/>
                <a:cs typeface="Comic Sans MS"/>
              </a:rPr>
              <a:t> A., </a:t>
            </a:r>
            <a:r>
              <a:rPr lang="it-IT" sz="1900" dirty="0" err="1">
                <a:solidFill>
                  <a:schemeClr val="tx1"/>
                </a:solidFill>
                <a:latin typeface="Comic Sans MS"/>
                <a:cs typeface="Comic Sans MS"/>
              </a:rPr>
              <a:t>J</a:t>
            </a:r>
            <a:r>
              <a:rPr lang="it-IT" sz="1900" dirty="0">
                <a:solidFill>
                  <a:schemeClr val="tx1"/>
                </a:solidFill>
                <a:latin typeface="Comic Sans MS"/>
                <a:cs typeface="Comic Sans MS"/>
              </a:rPr>
              <a:t>. Medicine and </a:t>
            </a:r>
            <a:r>
              <a:rPr lang="it-IT" sz="1900" dirty="0" err="1">
                <a:solidFill>
                  <a:schemeClr val="tx1"/>
                </a:solidFill>
                <a:latin typeface="Comic Sans MS"/>
                <a:cs typeface="Comic Sans MS"/>
              </a:rPr>
              <a:t>Philosophy</a:t>
            </a:r>
            <a:r>
              <a:rPr lang="it-IT" sz="1900" dirty="0">
                <a:solidFill>
                  <a:schemeClr val="tx1"/>
                </a:solidFill>
                <a:latin typeface="Comic Sans MS"/>
                <a:cs typeface="Comic Sans MS"/>
              </a:rPr>
              <a:t> 2001)</a:t>
            </a:r>
          </a:p>
          <a:p>
            <a:pPr marL="0" indent="0">
              <a:buNone/>
            </a:pPr>
            <a:endParaRPr lang="it-IT" sz="2000" b="1" dirty="0">
              <a:solidFill>
                <a:schemeClr val="tx1"/>
              </a:solidFill>
              <a:latin typeface="Comic Sans MS"/>
              <a:cs typeface="Comic Sans MS"/>
            </a:endParaRPr>
          </a:p>
        </p:txBody>
      </p:sp>
      <p:sp>
        <p:nvSpPr>
          <p:cNvPr id="5" name="Titolo 1"/>
          <p:cNvSpPr>
            <a:spLocks noGrp="1"/>
          </p:cNvSpPr>
          <p:nvPr>
            <p:ph type="title"/>
          </p:nvPr>
        </p:nvSpPr>
        <p:spPr>
          <a:xfrm>
            <a:off x="457200" y="546875"/>
            <a:ext cx="8229600" cy="657393"/>
          </a:xfrm>
        </p:spPr>
        <p:txBody>
          <a:bodyPr/>
          <a:lstStyle/>
          <a:p>
            <a:pPr>
              <a:lnSpc>
                <a:spcPct val="100000"/>
              </a:lnSpc>
            </a:pPr>
            <a:r>
              <a:rPr lang="it-IT" sz="3200" b="1" dirty="0" smtClean="0"/>
              <a:t/>
            </a:r>
            <a:br>
              <a:rPr lang="it-IT" sz="3200" b="1" dirty="0" smtClean="0"/>
            </a:br>
            <a:r>
              <a:rPr lang="it-IT" sz="3200" b="1" dirty="0" smtClean="0"/>
              <a:t>Autonomia Relazionale</a:t>
            </a:r>
            <a:endParaRPr lang="it-IT" sz="3200" b="1" dirty="0"/>
          </a:p>
        </p:txBody>
      </p:sp>
    </p:spTree>
    <p:extLst>
      <p:ext uri="{BB962C8B-B14F-4D97-AF65-F5344CB8AC3E}">
        <p14:creationId xmlns:p14="http://schemas.microsoft.com/office/powerpoint/2010/main" val="42841420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697435"/>
            <a:ext cx="8229600" cy="5347766"/>
          </a:xfrm>
        </p:spPr>
        <p:txBody>
          <a:bodyPr>
            <a:noAutofit/>
          </a:bodyPr>
          <a:lstStyle/>
          <a:p>
            <a:pPr marL="0" indent="0">
              <a:buNone/>
            </a:pPr>
            <a:r>
              <a:rPr lang="it-IT" sz="2200" dirty="0">
                <a:solidFill>
                  <a:srgbClr val="800000"/>
                </a:solidFill>
                <a:latin typeface="Comic Sans MS"/>
                <a:cs typeface="Comic Sans MS"/>
              </a:rPr>
              <a:t>Secondo </a:t>
            </a:r>
            <a:r>
              <a:rPr lang="it-IT" sz="2200" dirty="0" smtClean="0">
                <a:solidFill>
                  <a:srgbClr val="800000"/>
                </a:solidFill>
                <a:latin typeface="Comic Sans MS"/>
                <a:cs typeface="Comic Sans MS"/>
              </a:rPr>
              <a:t>questa visione, </a:t>
            </a:r>
            <a:r>
              <a:rPr lang="it-IT" sz="2200" dirty="0">
                <a:solidFill>
                  <a:srgbClr val="800000"/>
                </a:solidFill>
                <a:latin typeface="Comic Sans MS"/>
                <a:cs typeface="Comic Sans MS"/>
              </a:rPr>
              <a:t>l'individuo non sceglie mai autonomamente - come il pensiero liberale sembra suggerire - ma è sempre inserito in una rete di relazioni che condizionano la sua libertà di scelta, sia materialmente che concettualmente. La rete di relazioni influenza, plasma e modifica la personalità, a volte in modo positivo, altre in maniera negativa. Secondo il pensiero femminista, questa situazione è insuperabile, </a:t>
            </a:r>
            <a:r>
              <a:rPr lang="it-IT" sz="2200" dirty="0" err="1">
                <a:solidFill>
                  <a:srgbClr val="800000"/>
                </a:solidFill>
                <a:latin typeface="Comic Sans MS"/>
                <a:cs typeface="Comic Sans MS"/>
              </a:rPr>
              <a:t>perchè</a:t>
            </a:r>
            <a:r>
              <a:rPr lang="it-IT" sz="2200" dirty="0">
                <a:solidFill>
                  <a:srgbClr val="800000"/>
                </a:solidFill>
                <a:latin typeface="Comic Sans MS"/>
                <a:cs typeface="Comic Sans MS"/>
              </a:rPr>
              <a:t> l'individuo è "essenzialmente" relazionale e questo vale ancor più nei momenti in cui è dipendente e vulnerabile. </a:t>
            </a:r>
            <a:endParaRPr lang="it-IT" sz="2200" dirty="0" smtClean="0">
              <a:solidFill>
                <a:srgbClr val="800000"/>
              </a:solidFill>
              <a:latin typeface="Comic Sans MS"/>
              <a:cs typeface="Comic Sans MS"/>
            </a:endParaRPr>
          </a:p>
          <a:p>
            <a:pPr marL="0" indent="0">
              <a:buNone/>
            </a:pPr>
            <a:r>
              <a:rPr lang="it-IT" sz="2200" dirty="0" smtClean="0">
                <a:solidFill>
                  <a:srgbClr val="4A6717"/>
                </a:solidFill>
                <a:latin typeface="Comic Sans MS"/>
                <a:cs typeface="Comic Sans MS"/>
              </a:rPr>
              <a:t>In </a:t>
            </a:r>
            <a:r>
              <a:rPr lang="it-IT" sz="2200" dirty="0">
                <a:solidFill>
                  <a:srgbClr val="4A6717"/>
                </a:solidFill>
                <a:latin typeface="Comic Sans MS"/>
                <a:cs typeface="Comic Sans MS"/>
              </a:rPr>
              <a:t>ogni caso</a:t>
            </a:r>
            <a:r>
              <a:rPr lang="it-IT" sz="2200" dirty="0" smtClean="0">
                <a:solidFill>
                  <a:srgbClr val="4A6717"/>
                </a:solidFill>
                <a:latin typeface="Comic Sans MS"/>
                <a:cs typeface="Comic Sans MS"/>
              </a:rPr>
              <a:t>, tutti coloro </a:t>
            </a:r>
            <a:r>
              <a:rPr lang="it-IT" sz="2200" dirty="0">
                <a:solidFill>
                  <a:srgbClr val="4A6717"/>
                </a:solidFill>
                <a:latin typeface="Comic Sans MS"/>
                <a:cs typeface="Comic Sans MS"/>
              </a:rPr>
              <a:t>che sostengono l’autonomia relazionale </a:t>
            </a:r>
            <a:r>
              <a:rPr lang="it-IT" sz="2200" dirty="0" smtClean="0">
                <a:solidFill>
                  <a:srgbClr val="4A6717"/>
                </a:solidFill>
                <a:latin typeface="Comic Sans MS"/>
                <a:cs typeface="Comic Sans MS"/>
              </a:rPr>
              <a:t>sottolineano </a:t>
            </a:r>
            <a:r>
              <a:rPr lang="it-IT" sz="2200" dirty="0">
                <a:solidFill>
                  <a:srgbClr val="4A6717"/>
                </a:solidFill>
                <a:latin typeface="Comic Sans MS"/>
                <a:cs typeface="Comic Sans MS"/>
              </a:rPr>
              <a:t>con forza il valore etico e normativo dell’autonomia e se mai affermano che una visione </a:t>
            </a:r>
            <a:r>
              <a:rPr lang="it-IT" sz="2200" dirty="0" smtClean="0">
                <a:solidFill>
                  <a:srgbClr val="4A6717"/>
                </a:solidFill>
                <a:latin typeface="Comic Sans MS"/>
                <a:cs typeface="Comic Sans MS"/>
              </a:rPr>
              <a:t>“atomistica” </a:t>
            </a:r>
            <a:r>
              <a:rPr lang="it-IT" sz="2200" dirty="0">
                <a:solidFill>
                  <a:srgbClr val="4A6717"/>
                </a:solidFill>
                <a:latin typeface="Comic Sans MS"/>
                <a:cs typeface="Comic Sans MS"/>
              </a:rPr>
              <a:t>dell’autonomia ha descritto e rappresentato in modo scorretto questo </a:t>
            </a:r>
            <a:r>
              <a:rPr lang="it-IT" sz="2200" dirty="0" smtClean="0">
                <a:solidFill>
                  <a:srgbClr val="4A6717"/>
                </a:solidFill>
                <a:latin typeface="Comic Sans MS"/>
                <a:cs typeface="Comic Sans MS"/>
              </a:rPr>
              <a:t>principio </a:t>
            </a:r>
            <a:r>
              <a:rPr lang="it-IT" sz="2000" dirty="0" smtClean="0">
                <a:solidFill>
                  <a:srgbClr val="000000"/>
                </a:solidFill>
                <a:latin typeface="Comic Sans MS"/>
                <a:cs typeface="Comic Sans MS"/>
              </a:rPr>
              <a:t>(</a:t>
            </a:r>
            <a:r>
              <a:rPr lang="it-IT" sz="2000" dirty="0" err="1" smtClean="0">
                <a:solidFill>
                  <a:srgbClr val="000000"/>
                </a:solidFill>
                <a:latin typeface="Comic Sans MS"/>
                <a:cs typeface="Comic Sans MS"/>
              </a:rPr>
              <a:t>Beever</a:t>
            </a:r>
            <a:r>
              <a:rPr lang="it-IT" sz="2000" dirty="0" smtClean="0">
                <a:solidFill>
                  <a:srgbClr val="000000"/>
                </a:solidFill>
                <a:latin typeface="Comic Sans MS"/>
                <a:cs typeface="Comic Sans MS"/>
              </a:rPr>
              <a:t> 2016</a:t>
            </a:r>
            <a:r>
              <a:rPr lang="en-US" sz="2000" dirty="0" smtClean="0">
                <a:solidFill>
                  <a:srgbClr val="000000"/>
                </a:solidFill>
                <a:latin typeface="Comic Sans MS"/>
                <a:cs typeface="Comic Sans MS"/>
              </a:rPr>
              <a:t>, </a:t>
            </a:r>
            <a:r>
              <a:rPr lang="en-US" sz="2000" dirty="0" err="1" smtClean="0">
                <a:solidFill>
                  <a:srgbClr val="000000"/>
                </a:solidFill>
                <a:latin typeface="Comic Sans MS"/>
                <a:cs typeface="Comic Sans MS"/>
              </a:rPr>
              <a:t>Turoldo</a:t>
            </a:r>
            <a:r>
              <a:rPr lang="en-US" sz="2000" dirty="0" smtClean="0">
                <a:solidFill>
                  <a:srgbClr val="000000"/>
                </a:solidFill>
                <a:latin typeface="Comic Sans MS"/>
                <a:cs typeface="Comic Sans MS"/>
              </a:rPr>
              <a:t> 2010)</a:t>
            </a:r>
          </a:p>
          <a:p>
            <a:pPr marL="0" indent="0">
              <a:buNone/>
            </a:pPr>
            <a:endParaRPr lang="en-US" sz="2000" dirty="0" smtClean="0">
              <a:solidFill>
                <a:srgbClr val="000000"/>
              </a:solidFill>
              <a:latin typeface="Comic Sans MS"/>
              <a:cs typeface="Comic Sans MS"/>
            </a:endParaRPr>
          </a:p>
        </p:txBody>
      </p:sp>
    </p:spTree>
    <p:extLst>
      <p:ext uri="{BB962C8B-B14F-4D97-AF65-F5344CB8AC3E}">
        <p14:creationId xmlns:p14="http://schemas.microsoft.com/office/powerpoint/2010/main" val="5382920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99344" y="2506133"/>
            <a:ext cx="8100974" cy="1970728"/>
          </a:xfrm>
        </p:spPr>
        <p:txBody>
          <a:bodyPr/>
          <a:lstStyle/>
          <a:p>
            <a:r>
              <a:rPr lang="it-IT" sz="4400" b="1" dirty="0" smtClean="0">
                <a:solidFill>
                  <a:srgbClr val="000090"/>
                </a:solidFill>
              </a:rPr>
              <a:t>Una questione di diseguaglianze e di  equità</a:t>
            </a:r>
            <a:r>
              <a:rPr lang="mr-IN" sz="4400" b="1" dirty="0" smtClean="0">
                <a:solidFill>
                  <a:srgbClr val="000090"/>
                </a:solidFill>
              </a:rPr>
              <a:t>…</a:t>
            </a:r>
            <a:r>
              <a:rPr lang="it-IT" sz="3600" dirty="0">
                <a:solidFill>
                  <a:srgbClr val="000090"/>
                </a:solidFill>
              </a:rPr>
              <a:t/>
            </a:r>
            <a:br>
              <a:rPr lang="it-IT" sz="3600" dirty="0">
                <a:solidFill>
                  <a:srgbClr val="000090"/>
                </a:solidFill>
              </a:rPr>
            </a:br>
            <a:endParaRPr lang="it-IT" sz="3600" dirty="0"/>
          </a:p>
        </p:txBody>
      </p:sp>
    </p:spTree>
    <p:extLst>
      <p:ext uri="{BB962C8B-B14F-4D97-AF65-F5344CB8AC3E}">
        <p14:creationId xmlns:p14="http://schemas.microsoft.com/office/powerpoint/2010/main" val="8657813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952489" y="1535820"/>
            <a:ext cx="5746590" cy="3841063"/>
          </a:xfrm>
          <a:prstGeom prst="rect">
            <a:avLst/>
          </a:prstGeom>
        </p:spPr>
      </p:pic>
      <p:sp>
        <p:nvSpPr>
          <p:cNvPr id="3" name="CasellaDiTesto 2"/>
          <p:cNvSpPr txBox="1"/>
          <p:nvPr/>
        </p:nvSpPr>
        <p:spPr>
          <a:xfrm>
            <a:off x="530774" y="5857974"/>
            <a:ext cx="8222887" cy="646331"/>
          </a:xfrm>
          <a:prstGeom prst="rect">
            <a:avLst/>
          </a:prstGeom>
          <a:noFill/>
        </p:spPr>
        <p:txBody>
          <a:bodyPr wrap="none" rtlCol="0">
            <a:spAutoFit/>
          </a:bodyPr>
          <a:lstStyle/>
          <a:p>
            <a:pPr algn="ctr"/>
            <a:r>
              <a:rPr lang="it-IT" b="1" dirty="0" err="1" smtClean="0">
                <a:solidFill>
                  <a:srgbClr val="660066"/>
                </a:solidFill>
              </a:rPr>
              <a:t>Alleviating</a:t>
            </a:r>
            <a:r>
              <a:rPr lang="it-IT" b="1" dirty="0" smtClean="0">
                <a:solidFill>
                  <a:srgbClr val="660066"/>
                </a:solidFill>
              </a:rPr>
              <a:t> the </a:t>
            </a:r>
            <a:r>
              <a:rPr lang="it-IT" b="1" dirty="0" err="1" smtClean="0">
                <a:solidFill>
                  <a:srgbClr val="660066"/>
                </a:solidFill>
              </a:rPr>
              <a:t>access</a:t>
            </a:r>
            <a:r>
              <a:rPr lang="it-IT" b="1" dirty="0" smtClean="0">
                <a:solidFill>
                  <a:srgbClr val="660066"/>
                </a:solidFill>
              </a:rPr>
              <a:t> </a:t>
            </a:r>
            <a:r>
              <a:rPr lang="it-IT" b="1" dirty="0" err="1" smtClean="0">
                <a:solidFill>
                  <a:srgbClr val="660066"/>
                </a:solidFill>
              </a:rPr>
              <a:t>abyss</a:t>
            </a:r>
            <a:r>
              <a:rPr lang="it-IT" b="1" dirty="0" smtClean="0">
                <a:solidFill>
                  <a:srgbClr val="660066"/>
                </a:solidFill>
              </a:rPr>
              <a:t> in palliative care and </a:t>
            </a:r>
            <a:r>
              <a:rPr lang="it-IT" b="1" dirty="0" err="1" smtClean="0">
                <a:solidFill>
                  <a:srgbClr val="660066"/>
                </a:solidFill>
              </a:rPr>
              <a:t>pain</a:t>
            </a:r>
            <a:r>
              <a:rPr lang="it-IT" b="1" dirty="0" smtClean="0">
                <a:solidFill>
                  <a:srgbClr val="660066"/>
                </a:solidFill>
              </a:rPr>
              <a:t> </a:t>
            </a:r>
            <a:r>
              <a:rPr lang="it-IT" b="1" dirty="0" err="1" smtClean="0">
                <a:solidFill>
                  <a:srgbClr val="660066"/>
                </a:solidFill>
              </a:rPr>
              <a:t>relief</a:t>
            </a:r>
            <a:r>
              <a:rPr lang="it-IT" b="1" dirty="0" smtClean="0">
                <a:solidFill>
                  <a:srgbClr val="660066"/>
                </a:solidFill>
              </a:rPr>
              <a:t> </a:t>
            </a:r>
            <a:r>
              <a:rPr lang="mr-IN" b="1" dirty="0" smtClean="0">
                <a:solidFill>
                  <a:srgbClr val="660066"/>
                </a:solidFill>
              </a:rPr>
              <a:t>–</a:t>
            </a:r>
            <a:r>
              <a:rPr lang="it-IT" b="1" dirty="0" smtClean="0">
                <a:solidFill>
                  <a:srgbClr val="660066"/>
                </a:solidFill>
              </a:rPr>
              <a:t> an imperative</a:t>
            </a:r>
          </a:p>
          <a:p>
            <a:pPr algn="ctr"/>
            <a:r>
              <a:rPr lang="it-IT" b="1" dirty="0" smtClean="0">
                <a:solidFill>
                  <a:srgbClr val="660066"/>
                </a:solidFill>
              </a:rPr>
              <a:t>of </a:t>
            </a:r>
            <a:r>
              <a:rPr lang="it-IT" b="1" dirty="0" err="1" smtClean="0">
                <a:solidFill>
                  <a:srgbClr val="660066"/>
                </a:solidFill>
              </a:rPr>
              <a:t>universal</a:t>
            </a:r>
            <a:r>
              <a:rPr lang="it-IT" b="1" dirty="0" smtClean="0">
                <a:solidFill>
                  <a:srgbClr val="660066"/>
                </a:solidFill>
              </a:rPr>
              <a:t> </a:t>
            </a:r>
            <a:r>
              <a:rPr lang="it-IT" b="1" dirty="0" err="1" smtClean="0">
                <a:solidFill>
                  <a:srgbClr val="660066"/>
                </a:solidFill>
              </a:rPr>
              <a:t>health</a:t>
            </a:r>
            <a:r>
              <a:rPr lang="it-IT" b="1" dirty="0" smtClean="0">
                <a:solidFill>
                  <a:srgbClr val="660066"/>
                </a:solidFill>
              </a:rPr>
              <a:t> </a:t>
            </a:r>
            <a:r>
              <a:rPr lang="it-IT" b="1" dirty="0" err="1" smtClean="0">
                <a:solidFill>
                  <a:srgbClr val="660066"/>
                </a:solidFill>
              </a:rPr>
              <a:t>coverage</a:t>
            </a:r>
            <a:r>
              <a:rPr lang="it-IT" b="1" dirty="0" smtClean="0">
                <a:solidFill>
                  <a:srgbClr val="660066"/>
                </a:solidFill>
              </a:rPr>
              <a:t>: The Lancet </a:t>
            </a:r>
            <a:r>
              <a:rPr lang="it-IT" b="1" dirty="0" err="1" smtClean="0">
                <a:solidFill>
                  <a:srgbClr val="660066"/>
                </a:solidFill>
              </a:rPr>
              <a:t>Commission</a:t>
            </a:r>
            <a:r>
              <a:rPr lang="it-IT" b="1" dirty="0" smtClean="0">
                <a:solidFill>
                  <a:srgbClr val="660066"/>
                </a:solidFill>
              </a:rPr>
              <a:t> Report</a:t>
            </a:r>
            <a:endParaRPr lang="it-IT" b="1" dirty="0">
              <a:solidFill>
                <a:srgbClr val="660066"/>
              </a:solidFill>
            </a:endParaRPr>
          </a:p>
        </p:txBody>
      </p:sp>
    </p:spTree>
    <p:extLst>
      <p:ext uri="{BB962C8B-B14F-4D97-AF65-F5344CB8AC3E}">
        <p14:creationId xmlns:p14="http://schemas.microsoft.com/office/powerpoint/2010/main" val="6186334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82423" y="1458578"/>
            <a:ext cx="7734133" cy="3785652"/>
          </a:xfrm>
          <a:prstGeom prst="rect">
            <a:avLst/>
          </a:prstGeom>
          <a:solidFill>
            <a:schemeClr val="accent6">
              <a:lumMod val="20000"/>
              <a:lumOff val="80000"/>
            </a:schemeClr>
          </a:solidFill>
        </p:spPr>
        <p:txBody>
          <a:bodyPr wrap="square">
            <a:spAutoFit/>
          </a:bodyPr>
          <a:lstStyle/>
          <a:p>
            <a:r>
              <a:rPr lang="it-IT" sz="2400" dirty="0" smtClean="0">
                <a:solidFill>
                  <a:srgbClr val="660066"/>
                </a:solidFill>
                <a:latin typeface="Comic Sans MS"/>
                <a:cs typeface="Comic Sans MS"/>
              </a:rPr>
              <a:t>La quantità di farmaci oppioidi equivalenti alla morfina distribuiti ad Haiti è di 5 mg </a:t>
            </a:r>
            <a:r>
              <a:rPr lang="it-IT" sz="2400" dirty="0">
                <a:solidFill>
                  <a:srgbClr val="660066"/>
                </a:solidFill>
                <a:latin typeface="Comic Sans MS"/>
                <a:cs typeface="Comic Sans MS"/>
              </a:rPr>
              <a:t>per </a:t>
            </a:r>
            <a:r>
              <a:rPr lang="it-IT" sz="2400" dirty="0" smtClean="0">
                <a:solidFill>
                  <a:srgbClr val="660066"/>
                </a:solidFill>
                <a:latin typeface="Comic Sans MS"/>
                <a:cs typeface="Comic Sans MS"/>
              </a:rPr>
              <a:t>anno per paziente con bisogni di cure palliative; questo significa che il 99% del bisogno di questi farmaci non trova risposta Al contrario, negli USA la distribuzione annuale di morfina è di 55.000 mg per paziente con bisogni di cure palliative e in Canada di 68.000 mg, molto di più di quanto stimato dalla Commissione come bisogno di farmaci oppioidi nel mondo.  </a:t>
            </a:r>
            <a:endParaRPr lang="it-IT" sz="2400" dirty="0">
              <a:solidFill>
                <a:srgbClr val="660066"/>
              </a:solidFill>
              <a:latin typeface="Comic Sans MS"/>
              <a:cs typeface="Comic Sans MS"/>
            </a:endParaRPr>
          </a:p>
        </p:txBody>
      </p:sp>
    </p:spTree>
    <p:extLst>
      <p:ext uri="{BB962C8B-B14F-4D97-AF65-F5344CB8AC3E}">
        <p14:creationId xmlns:p14="http://schemas.microsoft.com/office/powerpoint/2010/main" val="14139005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54949" y="1228439"/>
            <a:ext cx="8094300" cy="4493538"/>
          </a:xfrm>
          <a:prstGeom prst="rect">
            <a:avLst/>
          </a:prstGeom>
          <a:solidFill>
            <a:srgbClr val="E3E6E7"/>
          </a:solidFill>
        </p:spPr>
        <p:txBody>
          <a:bodyPr wrap="square">
            <a:spAutoFit/>
          </a:bodyPr>
          <a:lstStyle/>
          <a:p>
            <a:r>
              <a:rPr lang="it-IT" sz="2600" dirty="0" smtClean="0">
                <a:solidFill>
                  <a:srgbClr val="660066"/>
                </a:solidFill>
                <a:latin typeface="Comic Sans MS"/>
                <a:cs typeface="Comic Sans MS"/>
              </a:rPr>
              <a:t>Oltre 25.5 milioni di persone morte nel mondo nel 2015 </a:t>
            </a:r>
            <a:r>
              <a:rPr lang="mr-IN" sz="2600" dirty="0" smtClean="0">
                <a:solidFill>
                  <a:srgbClr val="660066"/>
                </a:solidFill>
                <a:latin typeface="Comic Sans MS"/>
                <a:cs typeface="Comic Sans MS"/>
              </a:rPr>
              <a:t>–</a:t>
            </a:r>
            <a:r>
              <a:rPr lang="it-IT" sz="2600" dirty="0" smtClean="0">
                <a:solidFill>
                  <a:srgbClr val="660066"/>
                </a:solidFill>
                <a:latin typeface="Comic Sans MS"/>
                <a:cs typeface="Comic Sans MS"/>
              </a:rPr>
              <a:t> il 45% del totale di 56.2 milioni di morti registrati </a:t>
            </a:r>
            <a:r>
              <a:rPr lang="mr-IN" sz="2600" dirty="0" smtClean="0">
                <a:solidFill>
                  <a:srgbClr val="660066"/>
                </a:solidFill>
                <a:latin typeface="Comic Sans MS"/>
                <a:cs typeface="Comic Sans MS"/>
              </a:rPr>
              <a:t>–</a:t>
            </a:r>
            <a:r>
              <a:rPr lang="it-IT" sz="2600" dirty="0" smtClean="0">
                <a:solidFill>
                  <a:srgbClr val="660066"/>
                </a:solidFill>
                <a:latin typeface="Comic Sans MS"/>
                <a:cs typeface="Comic Sans MS"/>
              </a:rPr>
              <a:t> ha sofferto per SHS (</a:t>
            </a:r>
            <a:r>
              <a:rPr lang="it-IT" sz="2600" dirty="0" err="1">
                <a:solidFill>
                  <a:srgbClr val="660066"/>
                </a:solidFill>
                <a:latin typeface="Comic Sans MS"/>
                <a:cs typeface="Comic Sans MS"/>
              </a:rPr>
              <a:t>Serious</a:t>
            </a:r>
            <a:r>
              <a:rPr lang="it-IT" sz="2600" dirty="0">
                <a:solidFill>
                  <a:srgbClr val="660066"/>
                </a:solidFill>
                <a:latin typeface="Comic Sans MS"/>
                <a:cs typeface="Comic Sans MS"/>
              </a:rPr>
              <a:t> </a:t>
            </a:r>
            <a:r>
              <a:rPr lang="it-IT" sz="2600" dirty="0" err="1">
                <a:solidFill>
                  <a:srgbClr val="660066"/>
                </a:solidFill>
                <a:latin typeface="Comic Sans MS"/>
                <a:cs typeface="Comic Sans MS"/>
              </a:rPr>
              <a:t>Health</a:t>
            </a:r>
            <a:r>
              <a:rPr lang="it-IT" sz="2600" dirty="0">
                <a:solidFill>
                  <a:srgbClr val="660066"/>
                </a:solidFill>
                <a:latin typeface="Comic Sans MS"/>
                <a:cs typeface="Comic Sans MS"/>
              </a:rPr>
              <a:t> </a:t>
            </a:r>
            <a:r>
              <a:rPr lang="it-IT" sz="2600" dirty="0" err="1">
                <a:solidFill>
                  <a:srgbClr val="660066"/>
                </a:solidFill>
                <a:latin typeface="Comic Sans MS"/>
                <a:cs typeface="Comic Sans MS"/>
              </a:rPr>
              <a:t>related</a:t>
            </a:r>
            <a:r>
              <a:rPr lang="it-IT" sz="2600" dirty="0">
                <a:solidFill>
                  <a:srgbClr val="660066"/>
                </a:solidFill>
                <a:latin typeface="Comic Sans MS"/>
                <a:cs typeface="Comic Sans MS"/>
              </a:rPr>
              <a:t> </a:t>
            </a:r>
            <a:r>
              <a:rPr lang="it-IT" sz="2600" dirty="0" err="1" smtClean="0">
                <a:solidFill>
                  <a:srgbClr val="660066"/>
                </a:solidFill>
                <a:latin typeface="Comic Sans MS"/>
                <a:cs typeface="Comic Sans MS"/>
              </a:rPr>
              <a:t>Suffering</a:t>
            </a:r>
            <a:r>
              <a:rPr lang="it-IT" sz="2600" dirty="0" smtClean="0">
                <a:solidFill>
                  <a:srgbClr val="660066"/>
                </a:solidFill>
                <a:latin typeface="Comic Sans MS"/>
                <a:cs typeface="Comic Sans MS"/>
              </a:rPr>
              <a:t>). Di queste persone con SHS, più dell’80% vivevano in paesi in via di sviluppo, e la grande maggioranza di loro non ha potuto contare sulla disponibilità di cure palliative e di farmaci per il controllo del dolore. </a:t>
            </a:r>
          </a:p>
          <a:p>
            <a:r>
              <a:rPr lang="it-IT" sz="2600" dirty="0" smtClean="0">
                <a:solidFill>
                  <a:srgbClr val="660066"/>
                </a:solidFill>
                <a:latin typeface="Comic Sans MS"/>
                <a:cs typeface="Comic Sans MS"/>
              </a:rPr>
              <a:t>Ogni anno, quasi 2.5 milioni di bambini muoiono con SHS e più del 98% di questi bambini muoiono nei Paesi in via di sviluppo. </a:t>
            </a:r>
            <a:endParaRPr lang="it-IT" sz="2600" dirty="0">
              <a:solidFill>
                <a:srgbClr val="660066"/>
              </a:solidFill>
              <a:latin typeface="Comic Sans MS"/>
              <a:cs typeface="Comic Sans MS"/>
            </a:endParaRPr>
          </a:p>
        </p:txBody>
      </p:sp>
    </p:spTree>
    <p:extLst>
      <p:ext uri="{BB962C8B-B14F-4D97-AF65-F5344CB8AC3E}">
        <p14:creationId xmlns:p14="http://schemas.microsoft.com/office/powerpoint/2010/main" val="31088401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913798"/>
            <a:ext cx="8229600" cy="1990499"/>
          </a:xfrm>
        </p:spPr>
        <p:txBody>
          <a:bodyPr>
            <a:normAutofit/>
          </a:bodyPr>
          <a:lstStyle/>
          <a:p>
            <a:pPr marL="0" indent="0" algn="ctr">
              <a:buNone/>
            </a:pPr>
            <a:r>
              <a:rPr lang="it-IT" sz="3600" b="1" dirty="0" smtClean="0">
                <a:solidFill>
                  <a:srgbClr val="660066"/>
                </a:solidFill>
              </a:rPr>
              <a:t>Uno scenario di grandi cambiamenti demografici, culturali e sociali</a:t>
            </a:r>
            <a:endParaRPr lang="it-IT" sz="3600" b="1" dirty="0">
              <a:solidFill>
                <a:srgbClr val="660066"/>
              </a:solidFill>
            </a:endParaRPr>
          </a:p>
        </p:txBody>
      </p:sp>
    </p:spTree>
    <p:extLst>
      <p:ext uri="{BB962C8B-B14F-4D97-AF65-F5344CB8AC3E}">
        <p14:creationId xmlns:p14="http://schemas.microsoft.com/office/powerpoint/2010/main" val="21229925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160866"/>
            <a:ext cx="9144000" cy="5772539"/>
          </a:xfrm>
          <a:prstGeom prst="rect">
            <a:avLst/>
          </a:prstGeom>
        </p:spPr>
      </p:pic>
      <p:sp>
        <p:nvSpPr>
          <p:cNvPr id="3" name="CasellaDiTesto 2"/>
          <p:cNvSpPr txBox="1"/>
          <p:nvPr/>
        </p:nvSpPr>
        <p:spPr>
          <a:xfrm>
            <a:off x="423333" y="5993808"/>
            <a:ext cx="8415867" cy="646331"/>
          </a:xfrm>
          <a:prstGeom prst="rect">
            <a:avLst/>
          </a:prstGeom>
          <a:noFill/>
        </p:spPr>
        <p:txBody>
          <a:bodyPr wrap="square" rtlCol="0">
            <a:spAutoFit/>
          </a:bodyPr>
          <a:lstStyle/>
          <a:p>
            <a:r>
              <a:rPr lang="it-IT" b="1" dirty="0" smtClean="0"/>
              <a:t>Davies J.M. et al “</a:t>
            </a:r>
            <a:r>
              <a:rPr lang="it-IT" b="1" dirty="0" err="1" smtClean="0"/>
              <a:t>Socioeconomic</a:t>
            </a:r>
            <a:r>
              <a:rPr lang="it-IT" b="1" dirty="0" smtClean="0"/>
              <a:t> position and use of </a:t>
            </a:r>
            <a:r>
              <a:rPr lang="it-IT" b="1" dirty="0" err="1" smtClean="0"/>
              <a:t>healthcare</a:t>
            </a:r>
            <a:r>
              <a:rPr lang="it-IT" b="1" dirty="0" smtClean="0"/>
              <a:t> in the last </a:t>
            </a:r>
            <a:r>
              <a:rPr lang="it-IT" b="1" dirty="0" err="1" smtClean="0"/>
              <a:t>year</a:t>
            </a:r>
            <a:r>
              <a:rPr lang="it-IT" b="1" dirty="0" smtClean="0"/>
              <a:t> of life: a </a:t>
            </a:r>
            <a:r>
              <a:rPr lang="it-IT" b="1" dirty="0" err="1" smtClean="0"/>
              <a:t>systematic</a:t>
            </a:r>
            <a:r>
              <a:rPr lang="it-IT" b="1" dirty="0" smtClean="0"/>
              <a:t> </a:t>
            </a:r>
            <a:r>
              <a:rPr lang="it-IT" b="1" dirty="0" err="1" smtClean="0"/>
              <a:t>review</a:t>
            </a:r>
            <a:r>
              <a:rPr lang="it-IT" b="1" dirty="0" smtClean="0"/>
              <a:t> and meta-</a:t>
            </a:r>
            <a:r>
              <a:rPr lang="it-IT" b="1" dirty="0" err="1" smtClean="0"/>
              <a:t>analysis</a:t>
            </a:r>
            <a:r>
              <a:rPr lang="it-IT" b="1" dirty="0" smtClean="0"/>
              <a:t>” PLOS Medicine 23 aprile 2019</a:t>
            </a:r>
            <a:endParaRPr lang="it-IT" b="1" dirty="0"/>
          </a:p>
        </p:txBody>
      </p:sp>
    </p:spTree>
    <p:extLst>
      <p:ext uri="{BB962C8B-B14F-4D97-AF65-F5344CB8AC3E}">
        <p14:creationId xmlns:p14="http://schemas.microsoft.com/office/powerpoint/2010/main" val="20280541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21733" y="626533"/>
            <a:ext cx="8500534" cy="5858933"/>
          </a:xfrm>
          <a:solidFill>
            <a:schemeClr val="bg2"/>
          </a:solidFill>
        </p:spPr>
        <p:txBody>
          <a:bodyPr>
            <a:noAutofit/>
          </a:bodyPr>
          <a:lstStyle/>
          <a:p>
            <a:r>
              <a:rPr lang="it-IT" sz="2600" dirty="0" smtClean="0">
                <a:solidFill>
                  <a:srgbClr val="660066"/>
                </a:solidFill>
                <a:latin typeface="Comic Sans MS"/>
                <a:cs typeface="Comic Sans MS"/>
              </a:rPr>
              <a:t>“Questa revisione ha trovato evidenze significative rispetto al rapporto che, nei Paesi a reddito elevato, i bassi livelli di SEP sono associati ad </a:t>
            </a:r>
            <a:r>
              <a:rPr lang="it-IT" sz="2600" dirty="0" err="1" smtClean="0">
                <a:solidFill>
                  <a:srgbClr val="660066"/>
                </a:solidFill>
                <a:latin typeface="Comic Sans MS"/>
                <a:cs typeface="Comic Sans MS"/>
              </a:rPr>
              <a:t>outcome</a:t>
            </a:r>
            <a:r>
              <a:rPr lang="it-IT" sz="2600" dirty="0" smtClean="0">
                <a:solidFill>
                  <a:srgbClr val="660066"/>
                </a:solidFill>
                <a:latin typeface="Comic Sans MS"/>
                <a:cs typeface="Comic Sans MS"/>
              </a:rPr>
              <a:t> negativi nelle cure di fine vita, quali l’aumentato utilizzo dei servizi di emergenza negli ultimi tre mesi di vita, di mortalità in ospedale vs a casa, di scarsa possibilità di accesso a servizi specialistici di CP. </a:t>
            </a:r>
          </a:p>
          <a:p>
            <a:r>
              <a:rPr lang="it-IT" sz="2600" dirty="0" smtClean="0">
                <a:solidFill>
                  <a:srgbClr val="660066"/>
                </a:solidFill>
                <a:latin typeface="Comic Sans MS"/>
                <a:cs typeface="Comic Sans MS"/>
              </a:rPr>
              <a:t>Pochi sono stati finora gli interventi che sono stati sviluppati per cercare di ridurre in modo specifico le diseguaglianze nelle cure ricevute alla fine della vita</a:t>
            </a:r>
            <a:r>
              <a:rPr lang="mr-IN" sz="2600" dirty="0" smtClean="0">
                <a:solidFill>
                  <a:srgbClr val="660066"/>
                </a:solidFill>
                <a:latin typeface="Comic Sans MS"/>
                <a:cs typeface="Comic Sans MS"/>
              </a:rPr>
              <a:t>…</a:t>
            </a:r>
            <a:r>
              <a:rPr lang="it-IT" sz="2600" dirty="0" smtClean="0">
                <a:solidFill>
                  <a:srgbClr val="660066"/>
                </a:solidFill>
                <a:latin typeface="Comic Sans MS"/>
                <a:cs typeface="Comic Sans MS"/>
              </a:rPr>
              <a:t> dobbiamo iniziare a considerare quali interventi si dimostrano più efficaci e su questi interventi indirizzare le risorse disponibili.”</a:t>
            </a:r>
            <a:endParaRPr lang="it-IT" sz="2600" dirty="0">
              <a:solidFill>
                <a:srgbClr val="660066"/>
              </a:solidFill>
              <a:latin typeface="Comic Sans MS"/>
              <a:cs typeface="Comic Sans MS"/>
            </a:endParaRPr>
          </a:p>
        </p:txBody>
      </p:sp>
    </p:spTree>
    <p:extLst>
      <p:ext uri="{BB962C8B-B14F-4D97-AF65-F5344CB8AC3E}">
        <p14:creationId xmlns:p14="http://schemas.microsoft.com/office/powerpoint/2010/main" val="24486128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52463" y="3329782"/>
            <a:ext cx="7886700" cy="1325563"/>
          </a:xfrm>
        </p:spPr>
        <p:txBody>
          <a:bodyPr>
            <a:noAutofit/>
          </a:bodyPr>
          <a:lstStyle/>
          <a:p>
            <a:pPr>
              <a:lnSpc>
                <a:spcPct val="100000"/>
              </a:lnSpc>
            </a:pPr>
            <a:r>
              <a:rPr lang="it-IT" sz="3600" b="1" dirty="0" smtClean="0">
                <a:solidFill>
                  <a:srgbClr val="000090"/>
                </a:solidFill>
              </a:rPr>
              <a:t>C’era davvero bisogno di una Legge? Oppure era sufficiente mantenere la situazione precedente, con medici che operano “in scienza e coscienza”, secondo quanto definito nel Codice Deontologico?</a:t>
            </a:r>
            <a:endParaRPr lang="it-IT" sz="3600" b="1" dirty="0">
              <a:solidFill>
                <a:srgbClr val="000090"/>
              </a:solidFill>
            </a:endParaRPr>
          </a:p>
        </p:txBody>
      </p:sp>
    </p:spTree>
    <p:extLst>
      <p:ext uri="{BB962C8B-B14F-4D97-AF65-F5344CB8AC3E}">
        <p14:creationId xmlns:p14="http://schemas.microsoft.com/office/powerpoint/2010/main" val="1630841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48719" y="581007"/>
            <a:ext cx="8341892" cy="5659599"/>
          </a:xfrm>
        </p:spPr>
        <p:txBody>
          <a:bodyPr>
            <a:normAutofit lnSpcReduction="10000"/>
          </a:bodyPr>
          <a:lstStyle/>
          <a:p>
            <a:pPr marL="0" indent="0" algn="ctr">
              <a:buNone/>
            </a:pPr>
            <a:r>
              <a:rPr lang="it-IT" dirty="0">
                <a:solidFill>
                  <a:srgbClr val="800000"/>
                </a:solidFill>
                <a:latin typeface="Comic Sans MS"/>
                <a:cs typeface="Comic Sans MS"/>
              </a:rPr>
              <a:t>L’Italia è </a:t>
            </a:r>
            <a:r>
              <a:rPr lang="it-IT" dirty="0" smtClean="0">
                <a:solidFill>
                  <a:srgbClr val="800000"/>
                </a:solidFill>
                <a:latin typeface="Comic Sans MS"/>
                <a:cs typeface="Comic Sans MS"/>
              </a:rPr>
              <a:t>stata fino alla approvazione </a:t>
            </a:r>
            <a:r>
              <a:rPr lang="it-IT" sz="2800" dirty="0" smtClean="0">
                <a:solidFill>
                  <a:srgbClr val="FF0000"/>
                </a:solidFill>
                <a:latin typeface="Comic Sans MS"/>
                <a:cs typeface="Comic Sans MS"/>
              </a:rPr>
              <a:t>della Legge 219/2017 </a:t>
            </a:r>
            <a:r>
              <a:rPr lang="it-IT" dirty="0" smtClean="0">
                <a:solidFill>
                  <a:srgbClr val="800000"/>
                </a:solidFill>
                <a:latin typeface="Comic Sans MS"/>
                <a:cs typeface="Comic Sans MS"/>
              </a:rPr>
              <a:t>una </a:t>
            </a:r>
            <a:r>
              <a:rPr lang="it-IT" dirty="0">
                <a:solidFill>
                  <a:srgbClr val="800000"/>
                </a:solidFill>
                <a:latin typeface="Comic Sans MS"/>
                <a:cs typeface="Comic Sans MS"/>
              </a:rPr>
              <a:t>delle pochissime nazioni nel mondo occidentale che non </a:t>
            </a:r>
            <a:r>
              <a:rPr lang="it-IT" dirty="0" smtClean="0">
                <a:solidFill>
                  <a:srgbClr val="800000"/>
                </a:solidFill>
                <a:latin typeface="Comic Sans MS"/>
                <a:cs typeface="Comic Sans MS"/>
              </a:rPr>
              <a:t>aveva </a:t>
            </a:r>
            <a:r>
              <a:rPr lang="it-IT" dirty="0">
                <a:solidFill>
                  <a:srgbClr val="800000"/>
                </a:solidFill>
                <a:latin typeface="Comic Sans MS"/>
                <a:cs typeface="Comic Sans MS"/>
              </a:rPr>
              <a:t>una legislazione che regola le Direttive anticipate di trattamento. Italia, Irlanda e Irlanda del Nord </a:t>
            </a:r>
            <a:r>
              <a:rPr lang="it-IT" dirty="0" smtClean="0">
                <a:solidFill>
                  <a:srgbClr val="800000"/>
                </a:solidFill>
                <a:latin typeface="Comic Sans MS"/>
                <a:cs typeface="Comic Sans MS"/>
              </a:rPr>
              <a:t>erano </a:t>
            </a:r>
            <a:r>
              <a:rPr lang="it-IT" dirty="0">
                <a:solidFill>
                  <a:srgbClr val="800000"/>
                </a:solidFill>
                <a:latin typeface="Comic Sans MS"/>
                <a:cs typeface="Comic Sans MS"/>
              </a:rPr>
              <a:t>le uniche nazioni che in una indagine condotta su 12 Paesi europei non </a:t>
            </a:r>
            <a:r>
              <a:rPr lang="it-IT" dirty="0" smtClean="0">
                <a:solidFill>
                  <a:srgbClr val="800000"/>
                </a:solidFill>
                <a:latin typeface="Comic Sans MS"/>
                <a:cs typeface="Comic Sans MS"/>
              </a:rPr>
              <a:t>avevano </a:t>
            </a:r>
            <a:r>
              <a:rPr lang="it-IT" dirty="0">
                <a:solidFill>
                  <a:srgbClr val="800000"/>
                </a:solidFill>
                <a:latin typeface="Comic Sans MS"/>
                <a:cs typeface="Comic Sans MS"/>
              </a:rPr>
              <a:t>una normativa che regola le decisioni di fine vita. </a:t>
            </a:r>
            <a:r>
              <a:rPr lang="it-IT" sz="1800" dirty="0" smtClean="0">
                <a:solidFill>
                  <a:schemeClr val="tx1"/>
                </a:solidFill>
              </a:rPr>
              <a:t>(</a:t>
            </a:r>
            <a:r>
              <a:rPr lang="it-IT" sz="1800" dirty="0" err="1" smtClean="0">
                <a:solidFill>
                  <a:schemeClr val="tx1"/>
                </a:solidFill>
              </a:rPr>
              <a:t>Veshi</a:t>
            </a:r>
            <a:r>
              <a:rPr lang="it-IT" sz="1800" dirty="0" smtClean="0">
                <a:solidFill>
                  <a:schemeClr val="tx1"/>
                </a:solidFill>
              </a:rPr>
              <a:t> 2017)</a:t>
            </a:r>
          </a:p>
          <a:p>
            <a:pPr marL="0" indent="0" algn="ctr">
              <a:buNone/>
            </a:pPr>
            <a:endParaRPr lang="it-IT" b="1" dirty="0">
              <a:solidFill>
                <a:schemeClr val="tx1"/>
              </a:solidFill>
            </a:endParaRPr>
          </a:p>
          <a:p>
            <a:pPr marL="0" indent="0" algn="ctr">
              <a:buNone/>
            </a:pPr>
            <a:r>
              <a:rPr lang="it-IT" dirty="0">
                <a:solidFill>
                  <a:srgbClr val="000000"/>
                </a:solidFill>
                <a:latin typeface="Comic Sans MS"/>
                <a:cs typeface="Comic Sans MS"/>
              </a:rPr>
              <a:t>Stati Uniti, Australia, Gran Bretagna hanno ormai da molti anni normative relative alle DAT. </a:t>
            </a:r>
            <a:r>
              <a:rPr lang="it-IT" b="1" dirty="0">
                <a:solidFill>
                  <a:srgbClr val="FF0000"/>
                </a:solidFill>
                <a:latin typeface="Comic Sans MS"/>
                <a:cs typeface="Comic Sans MS"/>
              </a:rPr>
              <a:t>Le DAT si collocano dal punto di vista teorico e pratico nella cornice dell’etica </a:t>
            </a:r>
            <a:r>
              <a:rPr lang="it-IT" b="1" dirty="0" err="1">
                <a:solidFill>
                  <a:srgbClr val="FF0000"/>
                </a:solidFill>
                <a:latin typeface="Comic Sans MS"/>
                <a:cs typeface="Comic Sans MS"/>
              </a:rPr>
              <a:t>principialista</a:t>
            </a:r>
            <a:r>
              <a:rPr lang="it-IT" dirty="0">
                <a:solidFill>
                  <a:srgbClr val="FF0000"/>
                </a:solidFill>
                <a:latin typeface="Comic Sans MS"/>
                <a:cs typeface="Comic Sans MS"/>
              </a:rPr>
              <a:t>, </a:t>
            </a:r>
            <a:r>
              <a:rPr lang="it-IT" dirty="0">
                <a:solidFill>
                  <a:srgbClr val="000000"/>
                </a:solidFill>
                <a:latin typeface="Comic Sans MS"/>
                <a:cs typeface="Comic Sans MS"/>
              </a:rPr>
              <a:t>per la quale il rispetto dell’autonomia delle scelte, anche quando la persona non è più in grado di partecipare al percorso decisionale, resta un principio fondamentale. </a:t>
            </a:r>
          </a:p>
          <a:p>
            <a:pPr marL="0" indent="0" algn="ctr">
              <a:buNone/>
            </a:pPr>
            <a:endParaRPr lang="it-IT" b="1" dirty="0">
              <a:solidFill>
                <a:schemeClr val="tx1"/>
              </a:solidFill>
            </a:endParaRPr>
          </a:p>
        </p:txBody>
      </p:sp>
    </p:spTree>
    <p:extLst>
      <p:ext uri="{BB962C8B-B14F-4D97-AF65-F5344CB8AC3E}">
        <p14:creationId xmlns:p14="http://schemas.microsoft.com/office/powerpoint/2010/main" val="29923000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7669" y="3429504"/>
            <a:ext cx="8549657" cy="2706714"/>
          </a:xfrm>
        </p:spPr>
        <p:txBody>
          <a:bodyPr>
            <a:noAutofit/>
          </a:bodyPr>
          <a:lstStyle/>
          <a:p>
            <a:pPr>
              <a:lnSpc>
                <a:spcPct val="100000"/>
              </a:lnSpc>
            </a:pPr>
            <a:r>
              <a:rPr lang="it-IT" sz="2000" b="1" dirty="0">
                <a:solidFill>
                  <a:srgbClr val="000090"/>
                </a:solidFill>
                <a:latin typeface="Comic Sans MS"/>
                <a:cs typeface="Comic Sans MS"/>
              </a:rPr>
              <a:t/>
            </a:r>
            <a:br>
              <a:rPr lang="it-IT" sz="2000" b="1" dirty="0">
                <a:solidFill>
                  <a:srgbClr val="000090"/>
                </a:solidFill>
                <a:latin typeface="Comic Sans MS"/>
                <a:cs typeface="Comic Sans MS"/>
              </a:rPr>
            </a:br>
            <a:r>
              <a:rPr lang="it-IT" sz="2000" dirty="0" smtClean="0">
                <a:solidFill>
                  <a:srgbClr val="000000"/>
                </a:solidFill>
                <a:latin typeface="Comic Sans MS"/>
                <a:cs typeface="Comic Sans MS"/>
              </a:rPr>
              <a:t>La Legge è in piena coerenza con i principi sanciti, sul piano giuridico, nella</a:t>
            </a:r>
            <a:r>
              <a:rPr lang="it-IT" sz="2000" dirty="0">
                <a:solidFill>
                  <a:srgbClr val="000000"/>
                </a:solidFill>
                <a:latin typeface="Comic Sans MS"/>
                <a:cs typeface="Comic Sans MS"/>
              </a:rPr>
              <a:t> </a:t>
            </a:r>
            <a:r>
              <a:rPr lang="it-IT" sz="2000" dirty="0" smtClean="0">
                <a:solidFill>
                  <a:srgbClr val="000000"/>
                </a:solidFill>
                <a:latin typeface="Comic Sans MS"/>
                <a:cs typeface="Comic Sans MS"/>
              </a:rPr>
              <a:t>nostra Costituzione ed anche recepiti nella deontologia medica e infermieristica. Un provvedimento</a:t>
            </a:r>
            <a:r>
              <a:rPr lang="it-IT" sz="2000" dirty="0">
                <a:solidFill>
                  <a:srgbClr val="000000"/>
                </a:solidFill>
                <a:latin typeface="Comic Sans MS"/>
                <a:cs typeface="Comic Sans MS"/>
              </a:rPr>
              <a:t>, quindi, che, nella delicata </a:t>
            </a:r>
            <a:r>
              <a:rPr lang="it-IT" sz="2000" dirty="0" smtClean="0">
                <a:solidFill>
                  <a:srgbClr val="000000"/>
                </a:solidFill>
                <a:latin typeface="Comic Sans MS"/>
                <a:cs typeface="Comic Sans MS"/>
              </a:rPr>
              <a:t>materia delle </a:t>
            </a:r>
            <a:r>
              <a:rPr lang="it-IT" sz="2000" dirty="0">
                <a:solidFill>
                  <a:srgbClr val="000000"/>
                </a:solidFill>
                <a:latin typeface="Comic Sans MS"/>
                <a:cs typeface="Comic Sans MS"/>
              </a:rPr>
              <a:t>decisioni sulle cure, non introduce principi </a:t>
            </a:r>
            <a:r>
              <a:rPr lang="it-IT" sz="2000" dirty="0" smtClean="0">
                <a:solidFill>
                  <a:srgbClr val="000000"/>
                </a:solidFill>
                <a:latin typeface="Comic Sans MS"/>
                <a:cs typeface="Comic Sans MS"/>
              </a:rPr>
              <a:t>e valori </a:t>
            </a:r>
            <a:r>
              <a:rPr lang="it-IT" sz="2000" dirty="0">
                <a:solidFill>
                  <a:srgbClr val="000000"/>
                </a:solidFill>
                <a:latin typeface="Comic Sans MS"/>
                <a:cs typeface="Comic Sans MS"/>
              </a:rPr>
              <a:t>nuovi e diversi da quelli già </a:t>
            </a:r>
            <a:r>
              <a:rPr lang="it-IT" sz="2000" dirty="0" smtClean="0">
                <a:solidFill>
                  <a:srgbClr val="000000"/>
                </a:solidFill>
                <a:latin typeface="Comic Sans MS"/>
                <a:cs typeface="Comic Sans MS"/>
              </a:rPr>
              <a:t>disponibili nell’attuale </a:t>
            </a:r>
            <a:r>
              <a:rPr lang="it-IT" sz="2000" dirty="0">
                <a:solidFill>
                  <a:srgbClr val="000000"/>
                </a:solidFill>
                <a:latin typeface="Comic Sans MS"/>
                <a:cs typeface="Comic Sans MS"/>
              </a:rPr>
              <a:t>quadro normativo di riferimento</a:t>
            </a:r>
            <a:r>
              <a:rPr lang="it-IT" sz="2000" dirty="0" smtClean="0">
                <a:solidFill>
                  <a:srgbClr val="000000"/>
                </a:solidFill>
                <a:latin typeface="Comic Sans MS"/>
                <a:cs typeface="Comic Sans MS"/>
              </a:rPr>
              <a:t>, ma che può </a:t>
            </a:r>
            <a:r>
              <a:rPr lang="it-IT" sz="2000" dirty="0">
                <a:solidFill>
                  <a:srgbClr val="000000"/>
                </a:solidFill>
                <a:latin typeface="Comic Sans MS"/>
                <a:cs typeface="Comic Sans MS"/>
              </a:rPr>
              <a:t>servire a </a:t>
            </a:r>
            <a:r>
              <a:rPr lang="it-IT" sz="2000" dirty="0" smtClean="0">
                <a:solidFill>
                  <a:srgbClr val="000000"/>
                </a:solidFill>
                <a:latin typeface="Comic Sans MS"/>
                <a:cs typeface="Comic Sans MS"/>
              </a:rPr>
              <a:t>promuovere il </a:t>
            </a:r>
            <a:r>
              <a:rPr lang="it-IT" sz="2000" dirty="0">
                <a:solidFill>
                  <a:srgbClr val="000000"/>
                </a:solidFill>
                <a:latin typeface="Comic Sans MS"/>
                <a:cs typeface="Comic Sans MS"/>
              </a:rPr>
              <a:t>cambiamento culturale necessario </a:t>
            </a:r>
            <a:r>
              <a:rPr lang="it-IT" sz="2000" dirty="0" smtClean="0">
                <a:solidFill>
                  <a:srgbClr val="000000"/>
                </a:solidFill>
                <a:latin typeface="Comic Sans MS"/>
                <a:cs typeface="Comic Sans MS"/>
              </a:rPr>
              <a:t>per rimuovere </a:t>
            </a:r>
            <a:r>
              <a:rPr lang="it-IT" sz="2000" dirty="0">
                <a:solidFill>
                  <a:srgbClr val="000000"/>
                </a:solidFill>
                <a:latin typeface="Comic Sans MS"/>
                <a:cs typeface="Comic Sans MS"/>
              </a:rPr>
              <a:t>gli ostacoli e le perduranti resistenze </a:t>
            </a:r>
            <a:r>
              <a:rPr lang="it-IT" sz="2000" dirty="0" smtClean="0">
                <a:solidFill>
                  <a:srgbClr val="000000"/>
                </a:solidFill>
                <a:latin typeface="Comic Sans MS"/>
                <a:cs typeface="Comic Sans MS"/>
              </a:rPr>
              <a:t>alla messa </a:t>
            </a:r>
            <a:r>
              <a:rPr lang="it-IT" sz="2000" dirty="0">
                <a:solidFill>
                  <a:srgbClr val="000000"/>
                </a:solidFill>
                <a:latin typeface="Comic Sans MS"/>
                <a:cs typeface="Comic Sans MS"/>
              </a:rPr>
              <a:t>in atto di prassi di cura sempre e </a:t>
            </a:r>
            <a:r>
              <a:rPr lang="it-IT" sz="2000" dirty="0" smtClean="0">
                <a:solidFill>
                  <a:srgbClr val="000000"/>
                </a:solidFill>
                <a:latin typeface="Comic Sans MS"/>
                <a:cs typeface="Comic Sans MS"/>
              </a:rPr>
              <a:t>comunque improntate </a:t>
            </a:r>
            <a:r>
              <a:rPr lang="it-IT" sz="2000" dirty="0">
                <a:solidFill>
                  <a:srgbClr val="000000"/>
                </a:solidFill>
                <a:latin typeface="Comic Sans MS"/>
                <a:cs typeface="Comic Sans MS"/>
              </a:rPr>
              <a:t>al miglior interesse del </a:t>
            </a:r>
            <a:r>
              <a:rPr lang="it-IT" sz="2000" dirty="0" smtClean="0">
                <a:solidFill>
                  <a:srgbClr val="000000"/>
                </a:solidFill>
                <a:latin typeface="Comic Sans MS"/>
                <a:cs typeface="Comic Sans MS"/>
              </a:rPr>
              <a:t>malato </a:t>
            </a:r>
            <a:r>
              <a:rPr lang="it-IT" sz="1800" dirty="0" smtClean="0">
                <a:solidFill>
                  <a:srgbClr val="000090"/>
                </a:solidFill>
                <a:latin typeface="Comic Sans MS"/>
                <a:cs typeface="Comic Sans MS"/>
              </a:rPr>
              <a:t>(Borsellino P., Rivista Italiana Cure Palliative marzo 2018)</a:t>
            </a:r>
            <a:endParaRPr lang="it-IT" sz="1800" dirty="0">
              <a:solidFill>
                <a:srgbClr val="000090"/>
              </a:solidFill>
              <a:latin typeface="Comic Sans MS"/>
              <a:cs typeface="Comic Sans MS"/>
            </a:endParaRPr>
          </a:p>
        </p:txBody>
      </p:sp>
      <p:sp>
        <p:nvSpPr>
          <p:cNvPr id="3" name="Segnaposto contenuto 2"/>
          <p:cNvSpPr>
            <a:spLocks noGrp="1"/>
          </p:cNvSpPr>
          <p:nvPr>
            <p:ph idx="1"/>
          </p:nvPr>
        </p:nvSpPr>
        <p:spPr>
          <a:xfrm>
            <a:off x="397669" y="741162"/>
            <a:ext cx="8229600" cy="2392389"/>
          </a:xfrm>
        </p:spPr>
        <p:txBody>
          <a:bodyPr>
            <a:normAutofit fontScale="85000" lnSpcReduction="20000"/>
          </a:bodyPr>
          <a:lstStyle/>
          <a:p>
            <a:r>
              <a:rPr lang="it-IT" sz="2600" i="1" dirty="0">
                <a:solidFill>
                  <a:srgbClr val="800000"/>
                </a:solidFill>
              </a:rPr>
              <a:t>L</a:t>
            </a:r>
            <a:r>
              <a:rPr lang="it-IT" sz="2600" i="1" dirty="0" smtClean="0">
                <a:solidFill>
                  <a:srgbClr val="800000"/>
                </a:solidFill>
              </a:rPr>
              <a:t>’argomentazione </a:t>
            </a:r>
            <a:r>
              <a:rPr lang="it-IT" sz="2600" i="1" dirty="0">
                <a:solidFill>
                  <a:srgbClr val="800000"/>
                </a:solidFill>
              </a:rPr>
              <a:t>che sarebbe preferibile mantenere la situazione nella quale un medico e un malato dialogano in scienza e coscienza (come unico strumento di garanzia fondamentale per la correttezza dei trattamenti messi in atto in alcune condizioni</a:t>
            </a:r>
            <a:r>
              <a:rPr lang="it-IT" sz="2600" i="1" dirty="0" smtClean="0">
                <a:solidFill>
                  <a:srgbClr val="800000"/>
                </a:solidFill>
              </a:rPr>
              <a:t>) non è adeguata, a mio parere, </a:t>
            </a:r>
            <a:r>
              <a:rPr lang="it-IT" sz="2600" i="1" dirty="0">
                <a:solidFill>
                  <a:srgbClr val="800000"/>
                </a:solidFill>
              </a:rPr>
              <a:t>alle sfide che ci pone la medicina moderna e, in qualche caso, un’argomentazione perfino potenzialmente </a:t>
            </a:r>
            <a:r>
              <a:rPr lang="it-IT" sz="2600" i="1" dirty="0" smtClean="0">
                <a:solidFill>
                  <a:srgbClr val="800000"/>
                </a:solidFill>
              </a:rPr>
              <a:t>pericolosa.</a:t>
            </a:r>
            <a:endParaRPr lang="it-IT" sz="2600" i="1" dirty="0">
              <a:solidFill>
                <a:srgbClr val="800000"/>
              </a:solidFill>
            </a:endParaRPr>
          </a:p>
        </p:txBody>
      </p:sp>
    </p:spTree>
    <p:extLst>
      <p:ext uri="{BB962C8B-B14F-4D97-AF65-F5344CB8AC3E}">
        <p14:creationId xmlns:p14="http://schemas.microsoft.com/office/powerpoint/2010/main" val="19543441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13230" y="786093"/>
            <a:ext cx="8742418" cy="5513108"/>
          </a:xfrm>
        </p:spPr>
        <p:txBody>
          <a:bodyPr>
            <a:normAutofit lnSpcReduction="10000"/>
          </a:bodyPr>
          <a:lstStyle/>
          <a:p>
            <a:pPr marL="0" indent="0" algn="ctr">
              <a:buNone/>
            </a:pPr>
            <a:r>
              <a:rPr lang="it-IT" sz="3300" dirty="0" smtClean="0">
                <a:solidFill>
                  <a:srgbClr val="000090"/>
                </a:solidFill>
              </a:rPr>
              <a:t>Perché l’approvazione di questa Legge è stata un momento importante e positivo?</a:t>
            </a:r>
          </a:p>
          <a:p>
            <a:pPr marL="0" indent="0" algn="ctr">
              <a:buNone/>
            </a:pPr>
            <a:endParaRPr lang="it-IT" sz="3200" dirty="0" smtClean="0">
              <a:solidFill>
                <a:srgbClr val="000090"/>
              </a:solidFill>
            </a:endParaRPr>
          </a:p>
          <a:p>
            <a:r>
              <a:rPr lang="it-IT" sz="2700" dirty="0" smtClean="0">
                <a:solidFill>
                  <a:schemeClr val="tx1"/>
                </a:solidFill>
                <a:latin typeface="Comic Sans MS"/>
                <a:cs typeface="Comic Sans MS"/>
              </a:rPr>
              <a:t>Perché</a:t>
            </a:r>
            <a:r>
              <a:rPr lang="mr-IN" sz="2700" dirty="0" smtClean="0">
                <a:solidFill>
                  <a:schemeClr val="tx1"/>
                </a:solidFill>
                <a:latin typeface="Comic Sans MS"/>
                <a:cs typeface="Comic Sans MS"/>
              </a:rPr>
              <a:t>…</a:t>
            </a:r>
            <a:r>
              <a:rPr lang="it-IT" sz="2700" dirty="0" smtClean="0">
                <a:solidFill>
                  <a:schemeClr val="tx1"/>
                </a:solidFill>
                <a:latin typeface="Comic Sans MS"/>
                <a:cs typeface="Comic Sans MS"/>
              </a:rPr>
              <a:t> </a:t>
            </a:r>
            <a:r>
              <a:rPr lang="it-IT" sz="2700" dirty="0">
                <a:solidFill>
                  <a:schemeClr val="tx1"/>
                </a:solidFill>
                <a:latin typeface="Comic Sans MS"/>
                <a:cs typeface="Comic Sans MS"/>
              </a:rPr>
              <a:t>i</a:t>
            </a:r>
            <a:r>
              <a:rPr lang="it-IT" sz="2700" dirty="0" smtClean="0">
                <a:solidFill>
                  <a:schemeClr val="tx1"/>
                </a:solidFill>
                <a:latin typeface="Comic Sans MS"/>
                <a:cs typeface="Comic Sans MS"/>
              </a:rPr>
              <a:t>n molti medici persistono dubbi rispetto a criteri sicuri che possano orientare i loro comportamenti, specie in situazioni critiche di fine della vita, e la convinzione che il medico sia tenuto a impedire la morte del paziente con tutti i mezzi di cui dispone, per non essere chiamato a rispondere in sede penale o civile del suo operato o nella confusione teorica e pratica fra la desistenza terapeutica e pratiche di tipo eutanasico. </a:t>
            </a:r>
            <a:r>
              <a:rPr lang="it-IT" sz="2400" dirty="0">
                <a:solidFill>
                  <a:srgbClr val="000090"/>
                </a:solidFill>
                <a:latin typeface="Comic Sans MS"/>
                <a:cs typeface="Comic Sans MS"/>
              </a:rPr>
              <a:t>(Borsellino P., Rivista Italiana Cure Palliative marzo 2018)</a:t>
            </a:r>
            <a:endParaRPr lang="it-IT" sz="2400" dirty="0">
              <a:latin typeface="Comic Sans MS"/>
              <a:cs typeface="Comic Sans MS"/>
            </a:endParaRPr>
          </a:p>
        </p:txBody>
      </p:sp>
    </p:spTree>
    <p:extLst>
      <p:ext uri="{BB962C8B-B14F-4D97-AF65-F5344CB8AC3E}">
        <p14:creationId xmlns:p14="http://schemas.microsoft.com/office/powerpoint/2010/main" val="29889990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55600" y="711201"/>
            <a:ext cx="8159750" cy="5418666"/>
          </a:xfrm>
        </p:spPr>
        <p:txBody>
          <a:bodyPr>
            <a:normAutofit/>
          </a:bodyPr>
          <a:lstStyle/>
          <a:p>
            <a:r>
              <a:rPr lang="it-IT" dirty="0" smtClean="0">
                <a:solidFill>
                  <a:srgbClr val="000090"/>
                </a:solidFill>
                <a:latin typeface="Comic Sans MS"/>
                <a:cs typeface="Comic Sans MS"/>
              </a:rPr>
              <a:t>Di grande importanza, in questo senso, sono i passaggi </a:t>
            </a:r>
            <a:r>
              <a:rPr lang="it-IT" dirty="0">
                <a:solidFill>
                  <a:srgbClr val="000090"/>
                </a:solidFill>
                <a:latin typeface="Comic Sans MS"/>
                <a:cs typeface="Comic Sans MS"/>
              </a:rPr>
              <a:t>della legge nei quali si esplicita il </a:t>
            </a:r>
            <a:r>
              <a:rPr lang="it-IT" dirty="0" smtClean="0">
                <a:solidFill>
                  <a:srgbClr val="000090"/>
                </a:solidFill>
                <a:latin typeface="Comic Sans MS"/>
                <a:cs typeface="Comic Sans MS"/>
              </a:rPr>
              <a:t>diritto di </a:t>
            </a:r>
            <a:r>
              <a:rPr lang="it-IT" dirty="0">
                <a:solidFill>
                  <a:srgbClr val="000090"/>
                </a:solidFill>
                <a:latin typeface="Comic Sans MS"/>
                <a:cs typeface="Comic Sans MS"/>
              </a:rPr>
              <a:t>ogni persona di rifiutare «qualsiasi </a:t>
            </a:r>
            <a:r>
              <a:rPr lang="it-IT" dirty="0" smtClean="0">
                <a:solidFill>
                  <a:srgbClr val="000090"/>
                </a:solidFill>
                <a:latin typeface="Comic Sans MS"/>
                <a:cs typeface="Comic Sans MS"/>
              </a:rPr>
              <a:t>accertamento diagnostico </a:t>
            </a:r>
            <a:r>
              <a:rPr lang="it-IT" dirty="0">
                <a:solidFill>
                  <a:srgbClr val="000090"/>
                </a:solidFill>
                <a:latin typeface="Comic Sans MS"/>
                <a:cs typeface="Comic Sans MS"/>
              </a:rPr>
              <a:t>o trattamento sanitario indicato </a:t>
            </a:r>
            <a:r>
              <a:rPr lang="it-IT" dirty="0" smtClean="0">
                <a:solidFill>
                  <a:srgbClr val="000090"/>
                </a:solidFill>
                <a:latin typeface="Comic Sans MS"/>
                <a:cs typeface="Comic Sans MS"/>
              </a:rPr>
              <a:t>dal medico </a:t>
            </a:r>
            <a:r>
              <a:rPr lang="it-IT" dirty="0">
                <a:solidFill>
                  <a:srgbClr val="000090"/>
                </a:solidFill>
                <a:latin typeface="Comic Sans MS"/>
                <a:cs typeface="Comic Sans MS"/>
              </a:rPr>
              <a:t>per la sua patologia o singoli atti del </a:t>
            </a:r>
            <a:r>
              <a:rPr lang="it-IT" dirty="0" smtClean="0">
                <a:solidFill>
                  <a:srgbClr val="000090"/>
                </a:solidFill>
                <a:latin typeface="Comic Sans MS"/>
                <a:cs typeface="Comic Sans MS"/>
              </a:rPr>
              <a:t>trattamento stesso</a:t>
            </a:r>
            <a:r>
              <a:rPr lang="it-IT" dirty="0">
                <a:solidFill>
                  <a:srgbClr val="000090"/>
                </a:solidFill>
                <a:latin typeface="Comic Sans MS"/>
                <a:cs typeface="Comic Sans MS"/>
              </a:rPr>
              <a:t>», così come il diritto di revocare </a:t>
            </a:r>
            <a:r>
              <a:rPr lang="it-IT" dirty="0" smtClean="0">
                <a:solidFill>
                  <a:srgbClr val="000090"/>
                </a:solidFill>
                <a:latin typeface="Comic Sans MS"/>
                <a:cs typeface="Comic Sans MS"/>
              </a:rPr>
              <a:t>il trattamento </a:t>
            </a:r>
            <a:r>
              <a:rPr lang="it-IT" dirty="0">
                <a:solidFill>
                  <a:srgbClr val="000090"/>
                </a:solidFill>
                <a:latin typeface="Comic Sans MS"/>
                <a:cs typeface="Comic Sans MS"/>
              </a:rPr>
              <a:t>prestato, richiedendone </a:t>
            </a:r>
            <a:r>
              <a:rPr lang="it-IT" dirty="0" smtClean="0">
                <a:solidFill>
                  <a:srgbClr val="000090"/>
                </a:solidFill>
                <a:latin typeface="Comic Sans MS"/>
                <a:cs typeface="Comic Sans MS"/>
              </a:rPr>
              <a:t>l’interruzione (</a:t>
            </a:r>
            <a:r>
              <a:rPr lang="it-IT" dirty="0">
                <a:solidFill>
                  <a:srgbClr val="000090"/>
                </a:solidFill>
                <a:latin typeface="Comic Sans MS"/>
                <a:cs typeface="Comic Sans MS"/>
              </a:rPr>
              <a:t>art. 1.5) e, in particolare, il passaggio nel quale </a:t>
            </a:r>
            <a:r>
              <a:rPr lang="it-IT" dirty="0" smtClean="0">
                <a:solidFill>
                  <a:srgbClr val="000090"/>
                </a:solidFill>
                <a:latin typeface="Comic Sans MS"/>
                <a:cs typeface="Comic Sans MS"/>
              </a:rPr>
              <a:t>si afferma </a:t>
            </a:r>
            <a:r>
              <a:rPr lang="it-IT" dirty="0">
                <a:solidFill>
                  <a:srgbClr val="000090"/>
                </a:solidFill>
                <a:latin typeface="Comic Sans MS"/>
                <a:cs typeface="Comic Sans MS"/>
              </a:rPr>
              <a:t>che il medico</a:t>
            </a:r>
            <a:r>
              <a:rPr lang="it-IT" dirty="0" smtClean="0">
                <a:solidFill>
                  <a:srgbClr val="000090"/>
                </a:solidFill>
                <a:latin typeface="Comic Sans MS"/>
                <a:cs typeface="Comic Sans MS"/>
              </a:rPr>
              <a:t>, «tenuto </a:t>
            </a:r>
            <a:r>
              <a:rPr lang="it-IT" dirty="0">
                <a:solidFill>
                  <a:srgbClr val="000090"/>
                </a:solidFill>
                <a:latin typeface="Comic Sans MS"/>
                <a:cs typeface="Comic Sans MS"/>
              </a:rPr>
              <a:t>a rispettare la volontà espressa dal </a:t>
            </a:r>
            <a:r>
              <a:rPr lang="it-IT" dirty="0" smtClean="0">
                <a:solidFill>
                  <a:srgbClr val="000090"/>
                </a:solidFill>
                <a:latin typeface="Comic Sans MS"/>
                <a:cs typeface="Comic Sans MS"/>
              </a:rPr>
              <a:t>paziente di </a:t>
            </a:r>
            <a:r>
              <a:rPr lang="it-IT" dirty="0">
                <a:solidFill>
                  <a:srgbClr val="000090"/>
                </a:solidFill>
                <a:latin typeface="Comic Sans MS"/>
                <a:cs typeface="Comic Sans MS"/>
              </a:rPr>
              <a:t>rifiutare il trattamento sanitario o di </a:t>
            </a:r>
            <a:r>
              <a:rPr lang="it-IT" dirty="0" smtClean="0">
                <a:solidFill>
                  <a:srgbClr val="000090"/>
                </a:solidFill>
                <a:latin typeface="Comic Sans MS"/>
                <a:cs typeface="Comic Sans MS"/>
              </a:rPr>
              <a:t>rinunciare al </a:t>
            </a:r>
            <a:r>
              <a:rPr lang="it-IT" dirty="0">
                <a:solidFill>
                  <a:srgbClr val="000090"/>
                </a:solidFill>
                <a:latin typeface="Comic Sans MS"/>
                <a:cs typeface="Comic Sans MS"/>
              </a:rPr>
              <a:t>medesimo», sarà, ove abbia omesso </a:t>
            </a:r>
            <a:r>
              <a:rPr lang="it-IT" dirty="0" smtClean="0">
                <a:solidFill>
                  <a:srgbClr val="000090"/>
                </a:solidFill>
                <a:latin typeface="Comic Sans MS"/>
                <a:cs typeface="Comic Sans MS"/>
              </a:rPr>
              <a:t>o sospeso </a:t>
            </a:r>
            <a:r>
              <a:rPr lang="it-IT" dirty="0">
                <a:solidFill>
                  <a:srgbClr val="000090"/>
                </a:solidFill>
                <a:latin typeface="Comic Sans MS"/>
                <a:cs typeface="Comic Sans MS"/>
              </a:rPr>
              <a:t>il trattamento a seguito del rifiuto del paziente</a:t>
            </a:r>
            <a:r>
              <a:rPr lang="it-IT" dirty="0" smtClean="0">
                <a:solidFill>
                  <a:srgbClr val="000090"/>
                </a:solidFill>
                <a:latin typeface="Comic Sans MS"/>
                <a:cs typeface="Comic Sans MS"/>
              </a:rPr>
              <a:t>, «</a:t>
            </a:r>
            <a:r>
              <a:rPr lang="it-IT" dirty="0">
                <a:solidFill>
                  <a:srgbClr val="000090"/>
                </a:solidFill>
                <a:latin typeface="Comic Sans MS"/>
                <a:cs typeface="Comic Sans MS"/>
              </a:rPr>
              <a:t>esente da responsabilità civile o penale».</a:t>
            </a:r>
          </a:p>
        </p:txBody>
      </p:sp>
    </p:spTree>
    <p:extLst>
      <p:ext uri="{BB962C8B-B14F-4D97-AF65-F5344CB8AC3E}">
        <p14:creationId xmlns:p14="http://schemas.microsoft.com/office/powerpoint/2010/main" val="4895164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06025" y="3210909"/>
            <a:ext cx="7886700" cy="1325563"/>
          </a:xfrm>
        </p:spPr>
        <p:txBody>
          <a:bodyPr>
            <a:noAutofit/>
          </a:bodyPr>
          <a:lstStyle/>
          <a:p>
            <a:pPr algn="ctr">
              <a:lnSpc>
                <a:spcPct val="100000"/>
              </a:lnSpc>
            </a:pPr>
            <a:r>
              <a:rPr lang="it-IT" sz="4000" b="1" dirty="0"/>
              <a:t>Il consenso informato come elemento fondante della </a:t>
            </a:r>
            <a:r>
              <a:rPr lang="it-IT" sz="4000" b="1" dirty="0" smtClean="0"/>
              <a:t>Legge </a:t>
            </a:r>
            <a:r>
              <a:rPr lang="it-IT" sz="4000" b="1" dirty="0"/>
              <a:t>e della relazione di cura</a:t>
            </a:r>
            <a:r>
              <a:rPr lang="it-IT" sz="4400" b="1" dirty="0"/>
              <a:t/>
            </a:r>
            <a:br>
              <a:rPr lang="it-IT" sz="4400" b="1" dirty="0"/>
            </a:br>
            <a:endParaRPr lang="it-IT" sz="4400" b="1" dirty="0"/>
          </a:p>
        </p:txBody>
      </p:sp>
    </p:spTree>
    <p:extLst>
      <p:ext uri="{BB962C8B-B14F-4D97-AF65-F5344CB8AC3E}">
        <p14:creationId xmlns:p14="http://schemas.microsoft.com/office/powerpoint/2010/main" val="23809067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56618" y="1088703"/>
            <a:ext cx="7958732" cy="5088261"/>
          </a:xfrm>
        </p:spPr>
        <p:txBody>
          <a:bodyPr>
            <a:normAutofit fontScale="92500" lnSpcReduction="10000"/>
          </a:bodyPr>
          <a:lstStyle/>
          <a:p>
            <a:r>
              <a:rPr lang="it-IT" dirty="0" smtClean="0">
                <a:solidFill>
                  <a:schemeClr val="tx1"/>
                </a:solidFill>
              </a:rPr>
              <a:t>La Legge sottolinea il valore del consenso informato come valore fondante della relazione di cura</a:t>
            </a:r>
            <a:r>
              <a:rPr lang="mr-IN" dirty="0" smtClean="0">
                <a:solidFill>
                  <a:schemeClr val="tx1"/>
                </a:solidFill>
              </a:rPr>
              <a:t>…</a:t>
            </a:r>
            <a:r>
              <a:rPr lang="en-US" dirty="0">
                <a:solidFill>
                  <a:schemeClr val="tx1"/>
                </a:solidFill>
              </a:rPr>
              <a:t> </a:t>
            </a:r>
            <a:r>
              <a:rPr lang="it-IT" b="1" dirty="0" smtClean="0">
                <a:solidFill>
                  <a:srgbClr val="FF0000"/>
                </a:solidFill>
              </a:rPr>
              <a:t>Ai curanti </a:t>
            </a:r>
            <a:r>
              <a:rPr lang="it-IT" dirty="0" smtClean="0">
                <a:solidFill>
                  <a:srgbClr val="000000"/>
                </a:solidFill>
              </a:rPr>
              <a:t>è riservata l’autonomia giustificata dalla competenza professionale, sulla quale si basa il </a:t>
            </a:r>
            <a:r>
              <a:rPr lang="it-IT" b="1" dirty="0" smtClean="0">
                <a:solidFill>
                  <a:srgbClr val="FF0000"/>
                </a:solidFill>
              </a:rPr>
              <a:t>giudizio di appropriatezza </a:t>
            </a:r>
            <a:r>
              <a:rPr lang="it-IT" dirty="0" smtClean="0">
                <a:solidFill>
                  <a:srgbClr val="000000"/>
                </a:solidFill>
              </a:rPr>
              <a:t>dei percorsi di cura da proporre al paziente in rapporto alle sue condizioni, </a:t>
            </a:r>
            <a:r>
              <a:rPr lang="it-IT" b="1" dirty="0" smtClean="0">
                <a:solidFill>
                  <a:srgbClr val="000090"/>
                </a:solidFill>
              </a:rPr>
              <a:t>ai pazienti </a:t>
            </a:r>
            <a:r>
              <a:rPr lang="it-IT" dirty="0" smtClean="0">
                <a:solidFill>
                  <a:srgbClr val="000000"/>
                </a:solidFill>
              </a:rPr>
              <a:t>l’autonomia decisionale, e quindi </a:t>
            </a:r>
            <a:r>
              <a:rPr lang="it-IT" b="1" dirty="0" smtClean="0">
                <a:solidFill>
                  <a:srgbClr val="000090"/>
                </a:solidFill>
              </a:rPr>
              <a:t>l’ultima parola, rispetto alla proporzionalità </a:t>
            </a:r>
            <a:r>
              <a:rPr lang="it-IT" dirty="0" smtClean="0">
                <a:solidFill>
                  <a:srgbClr val="000000"/>
                </a:solidFill>
              </a:rPr>
              <a:t>dei trattamenti da attuare o già posti in essere e destinati a durare nel tempo. Il consenso informato non si risolve nella compilazione di un modulo, ma il punto di arrivo di un percorso nel quale il paziente deve essere accompagnato da un medico consapevole che “il tempo della comunicazione fra medico e paziente costituisce tempo di cura”. </a:t>
            </a:r>
            <a:r>
              <a:rPr lang="it-IT" sz="2400" dirty="0">
                <a:solidFill>
                  <a:srgbClr val="000090"/>
                </a:solidFill>
                <a:latin typeface="Comic Sans MS"/>
                <a:cs typeface="Comic Sans MS"/>
              </a:rPr>
              <a:t>(Borsellino P., Rivista Italiana Cure Palliative marzo 2018)</a:t>
            </a:r>
            <a:r>
              <a:rPr lang="it-IT" sz="2400" dirty="0" smtClean="0"/>
              <a:t> </a:t>
            </a:r>
            <a:endParaRPr lang="it-IT" sz="2400" dirty="0"/>
          </a:p>
        </p:txBody>
      </p:sp>
    </p:spTree>
    <p:extLst>
      <p:ext uri="{BB962C8B-B14F-4D97-AF65-F5344CB8AC3E}">
        <p14:creationId xmlns:p14="http://schemas.microsoft.com/office/powerpoint/2010/main" val="18696630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69333" y="719667"/>
            <a:ext cx="8754534" cy="4951567"/>
          </a:xfrm>
        </p:spPr>
        <p:txBody>
          <a:bodyPr>
            <a:normAutofit/>
          </a:bodyPr>
          <a:lstStyle/>
          <a:p>
            <a:r>
              <a:rPr lang="it-IT" i="1" dirty="0">
                <a:solidFill>
                  <a:srgbClr val="008000"/>
                </a:solidFill>
                <a:latin typeface="Comic Sans MS"/>
                <a:cs typeface="Comic Sans MS"/>
              </a:rPr>
              <a:t>“Sulla porta il Dottor </a:t>
            </a:r>
            <a:r>
              <a:rPr lang="it-IT" i="1" dirty="0" err="1">
                <a:solidFill>
                  <a:srgbClr val="008000"/>
                </a:solidFill>
                <a:latin typeface="Comic Sans MS"/>
                <a:cs typeface="Comic Sans MS"/>
              </a:rPr>
              <a:t>Mobley</a:t>
            </a:r>
            <a:r>
              <a:rPr lang="it-IT" i="1" dirty="0">
                <a:solidFill>
                  <a:srgbClr val="008000"/>
                </a:solidFill>
                <a:latin typeface="Comic Sans MS"/>
                <a:cs typeface="Comic Sans MS"/>
              </a:rPr>
              <a:t> si voltò – Dobbiamo operare entro oggi. Entro un’ora, a dire il vero, ma avete il tempo di ubriacarvi per bene, se questo vi può aiutare. Ci sono abbastanza uomini per tenervi fermi e credo che vi taglierei la gamba in un quarto d’ora</a:t>
            </a:r>
            <a:r>
              <a:rPr lang="it-IT" i="1" dirty="0" smtClean="0">
                <a:solidFill>
                  <a:srgbClr val="008000"/>
                </a:solidFill>
                <a:latin typeface="Comic Sans MS"/>
                <a:cs typeface="Comic Sans MS"/>
              </a:rPr>
              <a:t>. – Non </a:t>
            </a:r>
            <a:r>
              <a:rPr lang="it-IT" i="1" dirty="0">
                <a:solidFill>
                  <a:srgbClr val="008000"/>
                </a:solidFill>
                <a:latin typeface="Comic Sans MS"/>
                <a:cs typeface="Comic Sans MS"/>
              </a:rPr>
              <a:t>avrete la mia gamba. Con una gamba sola posso arrangiarmi, ma non senza tutte e due. – Vi assicuro che l’alternativa è lugubre. Perché volete chiudere così?... Voglio solo salvarvi la vita – disse il dottor </a:t>
            </a:r>
            <a:r>
              <a:rPr lang="it-IT" i="1" dirty="0" err="1">
                <a:solidFill>
                  <a:srgbClr val="008000"/>
                </a:solidFill>
                <a:latin typeface="Comic Sans MS"/>
                <a:cs typeface="Comic Sans MS"/>
              </a:rPr>
              <a:t>Mobley</a:t>
            </a:r>
            <a:r>
              <a:rPr lang="it-IT" i="1" dirty="0">
                <a:solidFill>
                  <a:srgbClr val="008000"/>
                </a:solidFill>
                <a:latin typeface="Comic Sans MS"/>
                <a:cs typeface="Comic Sans MS"/>
              </a:rPr>
              <a:t> e bevve un sorso della prima bottiglia, prima di versare un bicchiere a </a:t>
            </a:r>
            <a:r>
              <a:rPr lang="it-IT" i="1" dirty="0" err="1">
                <a:solidFill>
                  <a:srgbClr val="008000"/>
                </a:solidFill>
                <a:latin typeface="Comic Sans MS"/>
                <a:cs typeface="Comic Sans MS"/>
              </a:rPr>
              <a:t>Augustus</a:t>
            </a:r>
            <a:r>
              <a:rPr lang="it-IT" i="1" dirty="0">
                <a:solidFill>
                  <a:srgbClr val="008000"/>
                </a:solidFill>
                <a:latin typeface="Comic Sans MS"/>
                <a:cs typeface="Comic Sans MS"/>
              </a:rPr>
              <a:t> – È soprattutto un problema mio. Avete esposto i fatti, ma la giuria è di parere contrario. Giuria di un uomo solo.”</a:t>
            </a:r>
            <a:endParaRPr lang="it-IT" dirty="0">
              <a:solidFill>
                <a:srgbClr val="008000"/>
              </a:solidFill>
              <a:latin typeface="Comic Sans MS"/>
              <a:cs typeface="Comic Sans MS"/>
            </a:endParaRPr>
          </a:p>
          <a:p>
            <a:endParaRPr lang="it-IT" dirty="0"/>
          </a:p>
        </p:txBody>
      </p:sp>
      <p:sp>
        <p:nvSpPr>
          <p:cNvPr id="5" name="Rettangolo 4"/>
          <p:cNvSpPr/>
          <p:nvPr/>
        </p:nvSpPr>
        <p:spPr>
          <a:xfrm>
            <a:off x="829733" y="5883645"/>
            <a:ext cx="7738533" cy="461665"/>
          </a:xfrm>
          <a:prstGeom prst="rect">
            <a:avLst/>
          </a:prstGeom>
        </p:spPr>
        <p:txBody>
          <a:bodyPr wrap="square">
            <a:spAutoFit/>
          </a:bodyPr>
          <a:lstStyle/>
          <a:p>
            <a:pPr lvl="0"/>
            <a:r>
              <a:rPr lang="it-IT" sz="2400" b="1" dirty="0"/>
              <a:t>Larry </a:t>
            </a:r>
            <a:r>
              <a:rPr lang="it-IT" sz="2400" b="1" dirty="0" err="1"/>
              <a:t>McMurtry</a:t>
            </a:r>
            <a:r>
              <a:rPr lang="it-IT" sz="2400" b="1" dirty="0"/>
              <a:t> “</a:t>
            </a:r>
            <a:r>
              <a:rPr lang="it-IT" sz="2400" b="1" dirty="0" err="1"/>
              <a:t>Lonesome</a:t>
            </a:r>
            <a:r>
              <a:rPr lang="it-IT" sz="2400" b="1" dirty="0"/>
              <a:t> Dove” Ed. Einaudi, 2017</a:t>
            </a:r>
          </a:p>
        </p:txBody>
      </p:sp>
    </p:spTree>
    <p:extLst>
      <p:ext uri="{BB962C8B-B14F-4D97-AF65-F5344CB8AC3E}">
        <p14:creationId xmlns:p14="http://schemas.microsoft.com/office/powerpoint/2010/main" val="41545447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3965" y="442523"/>
            <a:ext cx="8680820" cy="492302"/>
          </a:xfrm>
        </p:spPr>
        <p:txBody>
          <a:bodyPr>
            <a:normAutofit fontScale="90000"/>
          </a:bodyPr>
          <a:lstStyle/>
          <a:p>
            <a:pPr>
              <a:lnSpc>
                <a:spcPct val="100000"/>
              </a:lnSpc>
            </a:pPr>
            <a:r>
              <a:rPr lang="it-IT" sz="3200" b="1" dirty="0"/>
              <a:t>LO SCENARIO</a:t>
            </a:r>
          </a:p>
        </p:txBody>
      </p:sp>
      <p:sp>
        <p:nvSpPr>
          <p:cNvPr id="3" name="Segnaposto contenuto 2"/>
          <p:cNvSpPr>
            <a:spLocks noGrp="1"/>
          </p:cNvSpPr>
          <p:nvPr>
            <p:ph idx="1"/>
          </p:nvPr>
        </p:nvSpPr>
        <p:spPr>
          <a:xfrm>
            <a:off x="294106" y="1176422"/>
            <a:ext cx="8560679" cy="5193128"/>
          </a:xfrm>
          <a:solidFill>
            <a:schemeClr val="bg2"/>
          </a:solidFill>
        </p:spPr>
        <p:txBody>
          <a:bodyPr>
            <a:normAutofit/>
          </a:bodyPr>
          <a:lstStyle/>
          <a:p>
            <a:r>
              <a:rPr lang="it-IT" sz="2200" b="1" dirty="0">
                <a:solidFill>
                  <a:schemeClr val="tx1"/>
                </a:solidFill>
                <a:latin typeface="Comic Sans MS"/>
                <a:cs typeface="Comic Sans MS"/>
              </a:rPr>
              <a:t>La </a:t>
            </a:r>
            <a:r>
              <a:rPr lang="it-IT" sz="2200" b="1" u="sng" dirty="0">
                <a:solidFill>
                  <a:schemeClr val="tx1"/>
                </a:solidFill>
                <a:latin typeface="Comic Sans MS"/>
                <a:cs typeface="Comic Sans MS"/>
              </a:rPr>
              <a:t>“transizione demografica”</a:t>
            </a:r>
            <a:r>
              <a:rPr lang="it-IT" sz="2200" b="1" dirty="0">
                <a:solidFill>
                  <a:schemeClr val="tx1"/>
                </a:solidFill>
                <a:latin typeface="Comic Sans MS"/>
                <a:cs typeface="Comic Sans MS"/>
              </a:rPr>
              <a:t>: da una situazione di elevata natalità e di elevata mortalità ad una di bassa natalità e bassa mortalità. La popolazione mondiale sta invecchiando e nel 2030 si stima che oltre il 20% sarà rappresentato da persone con più di 65 anni. Il segmento in più rapida crescita è tuttavia quello delle persone con più di 85 anni che nei prossimi 30 anni aumenterà del 300</a:t>
            </a:r>
            <a:r>
              <a:rPr lang="it-IT" sz="2200" b="1" dirty="0" smtClean="0">
                <a:solidFill>
                  <a:schemeClr val="tx1"/>
                </a:solidFill>
                <a:latin typeface="Comic Sans MS"/>
                <a:cs typeface="Comic Sans MS"/>
              </a:rPr>
              <a:t>%</a:t>
            </a:r>
          </a:p>
          <a:p>
            <a:r>
              <a:rPr lang="it-IT" sz="2200" b="1" dirty="0" smtClean="0">
                <a:solidFill>
                  <a:srgbClr val="800000"/>
                </a:solidFill>
                <a:latin typeface="Comic Sans MS" charset="0"/>
                <a:cs typeface="Comic Sans MS" charset="0"/>
              </a:rPr>
              <a:t>La </a:t>
            </a:r>
            <a:r>
              <a:rPr lang="it-IT" sz="2200" b="1" u="sng" dirty="0">
                <a:solidFill>
                  <a:srgbClr val="800000"/>
                </a:solidFill>
                <a:latin typeface="Comic Sans MS" charset="0"/>
                <a:cs typeface="Comic Sans MS" charset="0"/>
              </a:rPr>
              <a:t>“transizione epidemiologica”</a:t>
            </a:r>
            <a:r>
              <a:rPr lang="it-IT" sz="2200" b="1" dirty="0">
                <a:solidFill>
                  <a:srgbClr val="800000"/>
                </a:solidFill>
                <a:latin typeface="Comic Sans MS" charset="0"/>
                <a:cs typeface="Comic Sans MS" charset="0"/>
              </a:rPr>
              <a:t>: da una mortalità causata in prevalenza da malattie trasmissibili ad una mortalità causata in grande maggioranza da malattie non </a:t>
            </a:r>
            <a:r>
              <a:rPr lang="it-IT" sz="2200" b="1" dirty="0" smtClean="0">
                <a:solidFill>
                  <a:srgbClr val="800000"/>
                </a:solidFill>
                <a:latin typeface="Comic Sans MS" charset="0"/>
                <a:cs typeface="Comic Sans MS" charset="0"/>
              </a:rPr>
              <a:t>trasmissibili. </a:t>
            </a:r>
          </a:p>
          <a:p>
            <a:r>
              <a:rPr lang="it-IT" sz="2200" b="1" dirty="0" smtClean="0">
                <a:solidFill>
                  <a:srgbClr val="000000"/>
                </a:solidFill>
                <a:latin typeface="Comic Sans MS" charset="0"/>
                <a:cs typeface="Comic Sans MS" charset="0"/>
              </a:rPr>
              <a:t>La </a:t>
            </a:r>
            <a:r>
              <a:rPr lang="it-IT" sz="2200" b="1" dirty="0">
                <a:solidFill>
                  <a:srgbClr val="000000"/>
                </a:solidFill>
                <a:latin typeface="Comic Sans MS" charset="0"/>
                <a:cs typeface="Comic Sans MS" charset="0"/>
              </a:rPr>
              <a:t>“transizione demografica” condiziona una prevedibile riduzione del numero di giovani familiari disponibili per assistere persone anziane alla fine della vita </a:t>
            </a:r>
          </a:p>
          <a:p>
            <a:endParaRPr lang="it-IT" sz="2800" b="1" dirty="0">
              <a:solidFill>
                <a:srgbClr val="000090"/>
              </a:solidFill>
              <a:latin typeface="Comic Sans MS"/>
              <a:cs typeface="Comic Sans MS"/>
            </a:endParaRPr>
          </a:p>
          <a:p>
            <a:endParaRPr lang="it-IT" dirty="0"/>
          </a:p>
        </p:txBody>
      </p:sp>
    </p:spTree>
    <p:extLst>
      <p:ext uri="{BB962C8B-B14F-4D97-AF65-F5344CB8AC3E}">
        <p14:creationId xmlns:p14="http://schemas.microsoft.com/office/powerpoint/2010/main" val="36025457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81315" y="895788"/>
            <a:ext cx="8229600" cy="4119615"/>
          </a:xfrm>
        </p:spPr>
        <p:txBody>
          <a:bodyPr>
            <a:noAutofit/>
          </a:bodyPr>
          <a:lstStyle/>
          <a:p>
            <a:pPr marL="0" indent="0">
              <a:buNone/>
            </a:pPr>
            <a:r>
              <a:rPr lang="it-IT" b="1" dirty="0" smtClean="0">
                <a:solidFill>
                  <a:srgbClr val="800000"/>
                </a:solidFill>
                <a:latin typeface="Comic Sans MS"/>
                <a:cs typeface="Comic Sans MS"/>
              </a:rPr>
              <a:t>“Il </a:t>
            </a:r>
            <a:r>
              <a:rPr lang="it-IT" b="1" dirty="0">
                <a:solidFill>
                  <a:srgbClr val="800000"/>
                </a:solidFill>
                <a:latin typeface="Comic Sans MS"/>
                <a:cs typeface="Comic Sans MS"/>
              </a:rPr>
              <a:t>problema si pone quando il malato non è più in grado di esprimersi: in questo caso dobbiamo tenere assolutamente conto delle indicazioni che questi aveva dato quando era in stato di </a:t>
            </a:r>
            <a:r>
              <a:rPr lang="it-IT" b="1" dirty="0" smtClean="0">
                <a:solidFill>
                  <a:srgbClr val="800000"/>
                </a:solidFill>
                <a:latin typeface="Comic Sans MS"/>
                <a:cs typeface="Comic Sans MS"/>
              </a:rPr>
              <a:t>lucidità</a:t>
            </a:r>
            <a:r>
              <a:rPr lang="mr-IN" b="1" dirty="0" smtClean="0">
                <a:solidFill>
                  <a:srgbClr val="800000"/>
                </a:solidFill>
                <a:latin typeface="Comic Sans MS"/>
                <a:cs typeface="Comic Sans MS"/>
              </a:rPr>
              <a:t>…</a:t>
            </a:r>
            <a:r>
              <a:rPr lang="it-IT" b="1" dirty="0" smtClean="0">
                <a:solidFill>
                  <a:srgbClr val="800000"/>
                </a:solidFill>
                <a:latin typeface="Comic Sans MS"/>
                <a:cs typeface="Comic Sans MS"/>
              </a:rPr>
              <a:t> </a:t>
            </a:r>
            <a:r>
              <a:rPr lang="it-IT" b="1" dirty="0">
                <a:solidFill>
                  <a:srgbClr val="800000"/>
                </a:solidFill>
                <a:latin typeface="Comic Sans MS"/>
                <a:cs typeface="Comic Sans MS"/>
              </a:rPr>
              <a:t>Agire contro le indicazioni della persona, imponendo un trattamento non voluto nel momento in cui non può più verbalmente rifiutarlo, significa abbandonarla. È proprio nel momento in cui non riesce più ad esprimere le proprie volontà che è importante rispettare le volontà precedentemente espresse, siano esse verbali o scritte su trattamenti che desiderano accettare o </a:t>
            </a:r>
            <a:r>
              <a:rPr lang="it-IT" b="1" dirty="0" smtClean="0">
                <a:solidFill>
                  <a:srgbClr val="800000"/>
                </a:solidFill>
                <a:latin typeface="Comic Sans MS"/>
                <a:cs typeface="Comic Sans MS"/>
              </a:rPr>
              <a:t>rifiutare.”</a:t>
            </a:r>
            <a:endParaRPr lang="it-IT" b="1" dirty="0">
              <a:solidFill>
                <a:srgbClr val="800000"/>
              </a:solidFill>
              <a:latin typeface="Comic Sans MS"/>
              <a:cs typeface="Comic Sans MS"/>
            </a:endParaRPr>
          </a:p>
        </p:txBody>
      </p:sp>
      <p:sp>
        <p:nvSpPr>
          <p:cNvPr id="4" name="CasellaDiTesto 3"/>
          <p:cNvSpPr txBox="1"/>
          <p:nvPr/>
        </p:nvSpPr>
        <p:spPr>
          <a:xfrm>
            <a:off x="2184400" y="5775336"/>
            <a:ext cx="4724400" cy="523220"/>
          </a:xfrm>
          <a:prstGeom prst="rect">
            <a:avLst/>
          </a:prstGeom>
          <a:noFill/>
        </p:spPr>
        <p:txBody>
          <a:bodyPr wrap="square" rtlCol="0">
            <a:spAutoFit/>
          </a:bodyPr>
          <a:lstStyle/>
          <a:p>
            <a:r>
              <a:rPr lang="it-IT" sz="2800" b="1" dirty="0" smtClean="0"/>
              <a:t>Comunicato SICP - 2011</a:t>
            </a:r>
            <a:endParaRPr lang="it-IT" sz="2800" b="1" dirty="0"/>
          </a:p>
        </p:txBody>
      </p:sp>
    </p:spTree>
    <p:extLst>
      <p:ext uri="{BB962C8B-B14F-4D97-AF65-F5344CB8AC3E}">
        <p14:creationId xmlns:p14="http://schemas.microsoft.com/office/powerpoint/2010/main" val="35211693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 xmlns:a16="http://schemas.microsoft.com/office/drawing/2014/main" id="{40A3E544-3526-43B3-AD39-EC8C21E27783}"/>
              </a:ext>
            </a:extLst>
          </p:cNvPr>
          <p:cNvSpPr/>
          <p:nvPr/>
        </p:nvSpPr>
        <p:spPr>
          <a:xfrm>
            <a:off x="322118" y="582068"/>
            <a:ext cx="8499764" cy="5447645"/>
          </a:xfrm>
          <a:prstGeom prst="rect">
            <a:avLst/>
          </a:prstGeom>
        </p:spPr>
        <p:txBody>
          <a:bodyPr wrap="square">
            <a:spAutoFit/>
          </a:bodyPr>
          <a:lstStyle/>
          <a:p>
            <a:pPr algn="ctr"/>
            <a:r>
              <a:rPr lang="it-IT" sz="2800" b="1" dirty="0">
                <a:solidFill>
                  <a:srgbClr val="000000"/>
                </a:solidFill>
                <a:latin typeface="Verdana" panose="020B0604030504040204" pitchFamily="34" charset="0"/>
              </a:rPr>
              <a:t>Art. 4. </a:t>
            </a:r>
            <a:endParaRPr lang="it-IT" sz="2800" dirty="0">
              <a:solidFill>
                <a:srgbClr val="000000"/>
              </a:solidFill>
              <a:latin typeface="Verdana" panose="020B0604030504040204" pitchFamily="34" charset="0"/>
            </a:endParaRPr>
          </a:p>
          <a:p>
            <a:pPr algn="ctr"/>
            <a:r>
              <a:rPr lang="it-IT" sz="2800" b="1" i="1" dirty="0">
                <a:solidFill>
                  <a:srgbClr val="660066"/>
                </a:solidFill>
                <a:latin typeface="Verdana" panose="020B0604030504040204" pitchFamily="34" charset="0"/>
              </a:rPr>
              <a:t>(Disposizioni anticipate di trattamento) </a:t>
            </a:r>
          </a:p>
          <a:p>
            <a:pPr algn="ctr"/>
            <a:endParaRPr lang="it-IT" sz="2800" dirty="0">
              <a:solidFill>
                <a:srgbClr val="000000"/>
              </a:solidFill>
              <a:latin typeface="Verdana" panose="020B0604030504040204" pitchFamily="34" charset="0"/>
            </a:endParaRPr>
          </a:p>
          <a:p>
            <a:r>
              <a:rPr lang="it-IT" sz="2400" dirty="0">
                <a:solidFill>
                  <a:srgbClr val="000000"/>
                </a:solidFill>
                <a:latin typeface="Comic Sans MS"/>
                <a:cs typeface="Comic Sans MS"/>
              </a:rPr>
              <a:t>1. Ogni persona maggiorenne e capace di intendere e di volere, in previsione di un'eventuale futura incapacità di autodeterminarsi e dopo avere acquisito adeguate informazioni mediche sulle conseguenze delle sue scelte, può, attraverso le DAT, esprimere le proprie volontà in materia di trattamenti sanitari, nonché il consenso o il rifiuto rispetto ad accertamenti diagnostici o scelte terapeutiche e a singoli trattamenti sanitari. Indica altresì una persona di sua fiducia, di seguito denominata «fiduciario», che ne faccia le veci e la rappresenti nelle relazioni con il medico e con le strutture sanitarie. </a:t>
            </a:r>
          </a:p>
        </p:txBody>
      </p:sp>
    </p:spTree>
    <p:extLst>
      <p:ext uri="{BB962C8B-B14F-4D97-AF65-F5344CB8AC3E}">
        <p14:creationId xmlns:p14="http://schemas.microsoft.com/office/powerpoint/2010/main" val="24166849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ttangolo 1">
            <a:extLst>
              <a:ext uri="{FF2B5EF4-FFF2-40B4-BE49-F238E27FC236}">
                <a16:creationId xmlns="" xmlns:a16="http://schemas.microsoft.com/office/drawing/2014/main" id="{06F2CF62-C98B-4ACB-9479-A33877319429}"/>
              </a:ext>
            </a:extLst>
          </p:cNvPr>
          <p:cNvSpPr>
            <a:spLocks noChangeArrowheads="1"/>
          </p:cNvSpPr>
          <p:nvPr/>
        </p:nvSpPr>
        <p:spPr bwMode="auto">
          <a:xfrm>
            <a:off x="841111" y="1055197"/>
            <a:ext cx="7755548" cy="48936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it-IT" altLang="it-IT" sz="2400" b="1" dirty="0">
                <a:solidFill>
                  <a:srgbClr val="000000"/>
                </a:solidFill>
                <a:latin typeface="Verdana" panose="020B0604030504040204" pitchFamily="34" charset="0"/>
              </a:rPr>
              <a:t>Art. 5. </a:t>
            </a:r>
            <a:endParaRPr lang="it-IT" altLang="it-IT" sz="2400" dirty="0">
              <a:solidFill>
                <a:srgbClr val="000000"/>
              </a:solidFill>
              <a:latin typeface="Verdana" panose="020B0604030504040204" pitchFamily="34" charset="0"/>
            </a:endParaRPr>
          </a:p>
          <a:p>
            <a:pPr algn="ctr">
              <a:spcBef>
                <a:spcPct val="0"/>
              </a:spcBef>
              <a:buFontTx/>
              <a:buNone/>
            </a:pPr>
            <a:r>
              <a:rPr lang="it-IT" altLang="it-IT" sz="2400" b="1" i="1" dirty="0">
                <a:solidFill>
                  <a:srgbClr val="660066"/>
                </a:solidFill>
                <a:latin typeface="Verdana" panose="020B0604030504040204" pitchFamily="34" charset="0"/>
              </a:rPr>
              <a:t>(Pianificazione condivisa delle cure) </a:t>
            </a:r>
          </a:p>
          <a:p>
            <a:pPr algn="ctr">
              <a:spcBef>
                <a:spcPct val="0"/>
              </a:spcBef>
              <a:buFontTx/>
              <a:buNone/>
            </a:pPr>
            <a:endParaRPr lang="it-IT" altLang="it-IT" sz="2400" dirty="0">
              <a:solidFill>
                <a:srgbClr val="000000"/>
              </a:solidFill>
              <a:latin typeface="Verdana" panose="020B0604030504040204" pitchFamily="34" charset="0"/>
            </a:endParaRPr>
          </a:p>
          <a:p>
            <a:pPr>
              <a:spcBef>
                <a:spcPct val="0"/>
              </a:spcBef>
              <a:buFontTx/>
              <a:buNone/>
            </a:pPr>
            <a:r>
              <a:rPr lang="it-IT" altLang="it-IT" sz="2400" dirty="0">
                <a:solidFill>
                  <a:srgbClr val="000000"/>
                </a:solidFill>
                <a:latin typeface="Comic Sans MS"/>
                <a:cs typeface="Comic Sans MS"/>
              </a:rPr>
              <a:t>1. Nella relazione tra paziente e medico di cui all'articolo 1, comma 2, rispetto all'evolversi delle conseguenze di una patologia cronica e invalidante o caratterizzata da inarrestabile evoluzione con prognosi infausta, può essere realizzata una pianificazione delle cure condivisa tra il paziente e il medico, alla quale il medico e l'</a:t>
            </a:r>
            <a:r>
              <a:rPr lang="it-IT" altLang="it-IT" sz="2400" i="1" dirty="0">
                <a:solidFill>
                  <a:srgbClr val="000000"/>
                </a:solidFill>
                <a:latin typeface="Comic Sans MS"/>
                <a:cs typeface="Comic Sans MS"/>
              </a:rPr>
              <a:t>équipe </a:t>
            </a:r>
            <a:r>
              <a:rPr lang="it-IT" altLang="it-IT" sz="2400" dirty="0">
                <a:solidFill>
                  <a:srgbClr val="000000"/>
                </a:solidFill>
                <a:latin typeface="Comic Sans MS"/>
                <a:cs typeface="Comic Sans MS"/>
              </a:rPr>
              <a:t>sanitaria sono tenuti ad attenersi qualora il paziente venga a trovarsi nella condizione di non poter esprimere il proprio consenso o in una condizione di incapacità. </a:t>
            </a:r>
          </a:p>
        </p:txBody>
      </p:sp>
    </p:spTree>
    <p:extLst>
      <p:ext uri="{BB962C8B-B14F-4D97-AF65-F5344CB8AC3E}">
        <p14:creationId xmlns:p14="http://schemas.microsoft.com/office/powerpoint/2010/main" val="4466936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58709" y="568326"/>
            <a:ext cx="8460597" cy="1325563"/>
          </a:xfrm>
        </p:spPr>
        <p:txBody>
          <a:bodyPr>
            <a:noAutofit/>
          </a:bodyPr>
          <a:lstStyle/>
          <a:p>
            <a:pPr algn="ctr">
              <a:lnSpc>
                <a:spcPct val="100000"/>
              </a:lnSpc>
            </a:pPr>
            <a:r>
              <a:rPr lang="it-IT" sz="2200" b="1" dirty="0" smtClean="0">
                <a:solidFill>
                  <a:srgbClr val="000000"/>
                </a:solidFill>
                <a:latin typeface="+mn-lt"/>
              </a:rPr>
              <a:t>“Definizione e raccomandazioni sulla Pianificazione Anticipate delle Cure: un consenso internazionale supportato dalla </a:t>
            </a:r>
            <a:r>
              <a:rPr lang="it-IT" sz="2200" b="1" dirty="0" err="1" smtClean="0">
                <a:solidFill>
                  <a:srgbClr val="000000"/>
                </a:solidFill>
                <a:latin typeface="+mn-lt"/>
              </a:rPr>
              <a:t>European</a:t>
            </a:r>
            <a:r>
              <a:rPr lang="it-IT" sz="2200" b="1" dirty="0" smtClean="0">
                <a:solidFill>
                  <a:srgbClr val="000000"/>
                </a:solidFill>
                <a:latin typeface="+mn-lt"/>
              </a:rPr>
              <a:t> </a:t>
            </a:r>
            <a:r>
              <a:rPr lang="it-IT" sz="2200" b="1" dirty="0" err="1" smtClean="0">
                <a:solidFill>
                  <a:srgbClr val="000000"/>
                </a:solidFill>
                <a:latin typeface="+mn-lt"/>
              </a:rPr>
              <a:t>Association</a:t>
            </a:r>
            <a:r>
              <a:rPr lang="it-IT" sz="2200" b="1" dirty="0" smtClean="0">
                <a:solidFill>
                  <a:srgbClr val="000000"/>
                </a:solidFill>
                <a:latin typeface="+mn-lt"/>
              </a:rPr>
              <a:t> for Palliative Care” </a:t>
            </a:r>
            <a:br>
              <a:rPr lang="it-IT" sz="2200" b="1" dirty="0" smtClean="0">
                <a:solidFill>
                  <a:srgbClr val="000000"/>
                </a:solidFill>
                <a:latin typeface="+mn-lt"/>
              </a:rPr>
            </a:br>
            <a:r>
              <a:rPr lang="en-US" sz="2000" b="1" dirty="0" smtClean="0">
                <a:solidFill>
                  <a:srgbClr val="000000"/>
                </a:solidFill>
                <a:latin typeface="+mn-lt"/>
              </a:rPr>
              <a:t>J.A.C. </a:t>
            </a:r>
            <a:r>
              <a:rPr lang="en-US" sz="2000" b="1" dirty="0" err="1" smtClean="0">
                <a:solidFill>
                  <a:srgbClr val="000000"/>
                </a:solidFill>
                <a:latin typeface="+mn-lt"/>
              </a:rPr>
              <a:t>Rietjens</a:t>
            </a:r>
            <a:r>
              <a:rPr lang="it-IT" sz="2000" b="1" dirty="0" smtClean="0">
                <a:solidFill>
                  <a:srgbClr val="000000"/>
                </a:solidFill>
                <a:latin typeface="+mn-lt"/>
              </a:rPr>
              <a:t> et al., </a:t>
            </a:r>
            <a:r>
              <a:rPr lang="en-US" sz="2000" b="1" dirty="0" smtClean="0">
                <a:solidFill>
                  <a:srgbClr val="000000"/>
                </a:solidFill>
                <a:latin typeface="+mn-lt"/>
              </a:rPr>
              <a:t>on behalf of the European Association for Palliative Care (EAPC)</a:t>
            </a:r>
            <a:r>
              <a:rPr lang="it-IT" sz="2000" b="1" dirty="0" smtClean="0">
                <a:solidFill>
                  <a:srgbClr val="000000"/>
                </a:solidFill>
                <a:latin typeface="+mn-lt"/>
              </a:rPr>
              <a:t> Lancet </a:t>
            </a:r>
            <a:r>
              <a:rPr lang="it-IT" sz="2000" b="1" dirty="0" err="1" smtClean="0">
                <a:solidFill>
                  <a:srgbClr val="000000"/>
                </a:solidFill>
                <a:latin typeface="+mn-lt"/>
              </a:rPr>
              <a:t>Oncol</a:t>
            </a:r>
            <a:r>
              <a:rPr lang="it-IT" sz="2000" b="1" dirty="0" smtClean="0">
                <a:solidFill>
                  <a:srgbClr val="000000"/>
                </a:solidFill>
                <a:latin typeface="+mn-lt"/>
              </a:rPr>
              <a:t> 2017;18:543–51 </a:t>
            </a:r>
            <a:endParaRPr lang="it-IT" sz="2000" b="1" dirty="0">
              <a:solidFill>
                <a:srgbClr val="000000"/>
              </a:solidFill>
              <a:latin typeface="+mn-lt"/>
            </a:endParaRPr>
          </a:p>
        </p:txBody>
      </p:sp>
      <p:sp>
        <p:nvSpPr>
          <p:cNvPr id="3" name="Segnaposto contenuto 2"/>
          <p:cNvSpPr>
            <a:spLocks noGrp="1"/>
          </p:cNvSpPr>
          <p:nvPr>
            <p:ph idx="1"/>
          </p:nvPr>
        </p:nvSpPr>
        <p:spPr>
          <a:xfrm>
            <a:off x="272125" y="2078433"/>
            <a:ext cx="8658505" cy="4428441"/>
          </a:xfrm>
        </p:spPr>
        <p:txBody>
          <a:bodyPr>
            <a:normAutofit fontScale="92500" lnSpcReduction="20000"/>
          </a:bodyPr>
          <a:lstStyle/>
          <a:p>
            <a:r>
              <a:rPr lang="it-IT" b="1" u="sng" dirty="0" smtClean="0">
                <a:solidFill>
                  <a:srgbClr val="000090"/>
                </a:solidFill>
                <a:latin typeface="Arial"/>
                <a:cs typeface="Arial"/>
              </a:rPr>
              <a:t>Definizione breve</a:t>
            </a:r>
            <a:r>
              <a:rPr lang="it-IT" dirty="0" smtClean="0">
                <a:solidFill>
                  <a:srgbClr val="660066"/>
                </a:solidFill>
                <a:latin typeface="Arial"/>
                <a:cs typeface="Arial"/>
              </a:rPr>
              <a:t>: </a:t>
            </a:r>
            <a:r>
              <a:rPr lang="it-IT" i="1" dirty="0" smtClean="0">
                <a:solidFill>
                  <a:srgbClr val="660066"/>
                </a:solidFill>
                <a:latin typeface="Arial"/>
                <a:cs typeface="Arial"/>
              </a:rPr>
              <a:t>la </a:t>
            </a:r>
            <a:r>
              <a:rPr lang="it-IT" i="1" dirty="0">
                <a:solidFill>
                  <a:srgbClr val="660066"/>
                </a:solidFill>
                <a:latin typeface="Arial"/>
                <a:cs typeface="Arial"/>
              </a:rPr>
              <a:t>Pianificazione Anticipata delle Cure mette in grado le persone di definire gli obiettivi e le preferenze circa futuri trattamenti sanitari e cure, di parlare di questi con la famiglia e i sanitari curanti, di registrare e di aggiornare tali preferenze, se </a:t>
            </a:r>
            <a:r>
              <a:rPr lang="it-IT" i="1" dirty="0" smtClean="0">
                <a:solidFill>
                  <a:srgbClr val="660066"/>
                </a:solidFill>
                <a:latin typeface="Arial"/>
                <a:cs typeface="Arial"/>
              </a:rPr>
              <a:t>appropriato </a:t>
            </a:r>
          </a:p>
          <a:p>
            <a:r>
              <a:rPr lang="it-IT" dirty="0" smtClean="0">
                <a:solidFill>
                  <a:srgbClr val="000090"/>
                </a:solidFill>
                <a:latin typeface="Arial"/>
                <a:cs typeface="Arial"/>
              </a:rPr>
              <a:t>Le revisioni sistematiche della letteratura forniscono solide prove relative all’efficacia della PAC nell’incrementare, nella pratica clinica, la stesura di direttive anticipate e l’effettuazione di colloqui centrati sulle cure future, oltre che di migliorare la coerenza fra le cure erogate e gli obiettivi dei malati in una molteplicità di popolazioni di malati, compresi quelli oncologici.</a:t>
            </a:r>
          </a:p>
          <a:p>
            <a:r>
              <a:rPr lang="it-IT" dirty="0" smtClean="0">
                <a:solidFill>
                  <a:srgbClr val="000090"/>
                </a:solidFill>
                <a:latin typeface="Arial"/>
                <a:cs typeface="Arial"/>
              </a:rPr>
              <a:t> </a:t>
            </a:r>
            <a:r>
              <a:rPr lang="it-IT" dirty="0">
                <a:solidFill>
                  <a:srgbClr val="000090"/>
                </a:solidFill>
                <a:latin typeface="Arial"/>
                <a:cs typeface="Arial"/>
              </a:rPr>
              <a:t>La PAC può migliorare la qualità della comunicazione medico-paziente, riduce i ricoveri non desiderati, incrementa il ricorso alle cure palliative e aumenta la soddisfazione dei malati e la loro qualità di vita </a:t>
            </a:r>
          </a:p>
        </p:txBody>
      </p:sp>
    </p:spTree>
    <p:extLst>
      <p:ext uri="{BB962C8B-B14F-4D97-AF65-F5344CB8AC3E}">
        <p14:creationId xmlns:p14="http://schemas.microsoft.com/office/powerpoint/2010/main" val="288666724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ttangolo 1">
            <a:extLst>
              <a:ext uri="{FF2B5EF4-FFF2-40B4-BE49-F238E27FC236}">
                <a16:creationId xmlns="" xmlns:a16="http://schemas.microsoft.com/office/drawing/2014/main" id="{0713B4B0-56C9-4E4F-8AF9-80B42C51A66C}"/>
              </a:ext>
            </a:extLst>
          </p:cNvPr>
          <p:cNvSpPr>
            <a:spLocks noChangeArrowheads="1"/>
          </p:cNvSpPr>
          <p:nvPr/>
        </p:nvSpPr>
        <p:spPr bwMode="auto">
          <a:xfrm>
            <a:off x="865851" y="1715530"/>
            <a:ext cx="7570007" cy="40934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it-IT" altLang="it-IT" sz="2600" dirty="0">
                <a:latin typeface="Comic Sans MS"/>
                <a:cs typeface="Comic Sans MS"/>
              </a:rPr>
              <a:t>2. Nei casi di paziente con prognosi infausta a breve termine o di imminenza di morte, il medico deve astenersi da ogni ostinazione irragionevole nella somministrazione delle cure e dal ricorso a trattamenti inutili o sproporzionati. In presenza di sofferenze refrattarie ai trattamenti sanitari, il medico può ricorrere alla </a:t>
            </a:r>
            <a:r>
              <a:rPr lang="it-IT" altLang="it-IT" sz="2600" b="1" dirty="0">
                <a:solidFill>
                  <a:srgbClr val="FF0000"/>
                </a:solidFill>
                <a:latin typeface="Comic Sans MS"/>
                <a:cs typeface="Comic Sans MS"/>
              </a:rPr>
              <a:t>sedazione palliativa profonda continua </a:t>
            </a:r>
            <a:r>
              <a:rPr lang="it-IT" altLang="it-IT" sz="2600" dirty="0">
                <a:latin typeface="Comic Sans MS"/>
                <a:cs typeface="Comic Sans MS"/>
              </a:rPr>
              <a:t>in associazione con la terapia del dolore, con il consenso del paziente. </a:t>
            </a:r>
          </a:p>
        </p:txBody>
      </p:sp>
      <p:sp>
        <p:nvSpPr>
          <p:cNvPr id="2" name="Rettangolo 1">
            <a:extLst>
              <a:ext uri="{FF2B5EF4-FFF2-40B4-BE49-F238E27FC236}">
                <a16:creationId xmlns="" xmlns:a16="http://schemas.microsoft.com/office/drawing/2014/main" id="{96BE18E4-6F66-4125-80C3-D80C654254D8}"/>
              </a:ext>
            </a:extLst>
          </p:cNvPr>
          <p:cNvSpPr/>
          <p:nvPr/>
        </p:nvSpPr>
        <p:spPr>
          <a:xfrm>
            <a:off x="3940383" y="771011"/>
            <a:ext cx="1263236" cy="461665"/>
          </a:xfrm>
          <a:prstGeom prst="rect">
            <a:avLst/>
          </a:prstGeom>
        </p:spPr>
        <p:txBody>
          <a:bodyPr wrap="none">
            <a:spAutoFit/>
          </a:bodyPr>
          <a:lstStyle/>
          <a:p>
            <a:pPr algn="ctr">
              <a:spcBef>
                <a:spcPct val="0"/>
              </a:spcBef>
              <a:buFontTx/>
              <a:buNone/>
            </a:pPr>
            <a:r>
              <a:rPr lang="it-IT" altLang="it-IT" sz="2400" b="1" dirty="0">
                <a:solidFill>
                  <a:srgbClr val="000000"/>
                </a:solidFill>
                <a:latin typeface="Verdana" panose="020B0604030504040204" pitchFamily="34" charset="0"/>
              </a:rPr>
              <a:t>Art. 2. </a:t>
            </a:r>
            <a:endParaRPr lang="it-IT" altLang="it-IT" sz="2400" dirty="0">
              <a:solidFill>
                <a:srgbClr val="000000"/>
              </a:solidFill>
              <a:latin typeface="Verdana" panose="020B0604030504040204" pitchFamily="34" charset="0"/>
            </a:endParaRPr>
          </a:p>
        </p:txBody>
      </p:sp>
    </p:spTree>
    <p:extLst>
      <p:ext uri="{BB962C8B-B14F-4D97-AF65-F5344CB8AC3E}">
        <p14:creationId xmlns:p14="http://schemas.microsoft.com/office/powerpoint/2010/main" val="274086203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08187" y="1258769"/>
            <a:ext cx="8290982" cy="2779633"/>
          </a:xfrm>
        </p:spPr>
        <p:txBody>
          <a:bodyPr>
            <a:noAutofit/>
          </a:bodyPr>
          <a:lstStyle/>
          <a:p>
            <a:pPr marL="0" indent="0" algn="ctr">
              <a:buFont typeface="Wingdings" charset="0"/>
              <a:buNone/>
              <a:defRPr/>
            </a:pPr>
            <a:r>
              <a:rPr lang="it-IT" sz="3200" b="1" dirty="0">
                <a:solidFill>
                  <a:srgbClr val="000090"/>
                </a:solidFill>
              </a:rPr>
              <a:t>La sedazione palliativa profonda </a:t>
            </a:r>
            <a:r>
              <a:rPr lang="it-IT" sz="3200" b="1" dirty="0" smtClean="0">
                <a:solidFill>
                  <a:srgbClr val="000090"/>
                </a:solidFill>
              </a:rPr>
              <a:t>continua può </a:t>
            </a:r>
            <a:r>
              <a:rPr lang="it-IT" sz="3200" b="1" dirty="0">
                <a:solidFill>
                  <a:srgbClr val="000090"/>
                </a:solidFill>
              </a:rPr>
              <a:t>considerarsi una forma di eutanasia</a:t>
            </a:r>
            <a:r>
              <a:rPr lang="it-IT" sz="3200" b="1" dirty="0" smtClean="0">
                <a:solidFill>
                  <a:srgbClr val="000090"/>
                </a:solidFill>
              </a:rPr>
              <a:t>?</a:t>
            </a:r>
          </a:p>
          <a:p>
            <a:pPr marL="0" indent="0" algn="ctr">
              <a:buFont typeface="Wingdings" charset="0"/>
              <a:buNone/>
              <a:defRPr/>
            </a:pPr>
            <a:r>
              <a:rPr lang="it-IT" sz="3200" b="1" dirty="0">
                <a:solidFill>
                  <a:srgbClr val="800000"/>
                </a:solidFill>
              </a:rPr>
              <a:t>La Legge </a:t>
            </a:r>
            <a:r>
              <a:rPr lang="it-IT" sz="3200" b="1" dirty="0" smtClean="0">
                <a:solidFill>
                  <a:srgbClr val="800000"/>
                </a:solidFill>
              </a:rPr>
              <a:t>introduce </a:t>
            </a:r>
            <a:r>
              <a:rPr lang="it-IT" sz="3200" b="1" dirty="0">
                <a:solidFill>
                  <a:srgbClr val="800000"/>
                </a:solidFill>
              </a:rPr>
              <a:t>in modo mascherato una possibile legalizzazione dell’eutanasia o di forme di suicidio medicalmente assistito? </a:t>
            </a:r>
            <a:endParaRPr lang="it-IT" sz="3200" b="1" dirty="0" smtClean="0">
              <a:solidFill>
                <a:srgbClr val="800000"/>
              </a:solidFill>
              <a:latin typeface="Arial"/>
              <a:cs typeface="Arial"/>
            </a:endParaRPr>
          </a:p>
        </p:txBody>
      </p:sp>
    </p:spTree>
    <p:extLst>
      <p:ext uri="{BB962C8B-B14F-4D97-AF65-F5344CB8AC3E}">
        <p14:creationId xmlns:p14="http://schemas.microsoft.com/office/powerpoint/2010/main" val="4513300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42782" y="1220971"/>
            <a:ext cx="8609413" cy="4041091"/>
          </a:xfrm>
        </p:spPr>
        <p:txBody>
          <a:bodyPr>
            <a:normAutofit fontScale="92500" lnSpcReduction="20000"/>
          </a:bodyPr>
          <a:lstStyle/>
          <a:p>
            <a:pPr algn="ctr"/>
            <a:r>
              <a:rPr lang="it-IT" sz="3600" b="1" dirty="0">
                <a:solidFill>
                  <a:schemeClr val="tx1"/>
                </a:solidFill>
                <a:latin typeface="+mn-lt"/>
              </a:rPr>
              <a:t>P</a:t>
            </a:r>
            <a:r>
              <a:rPr lang="it-IT" sz="3600" b="1" dirty="0" smtClean="0">
                <a:solidFill>
                  <a:schemeClr val="tx1"/>
                </a:solidFill>
                <a:latin typeface="+mn-lt"/>
              </a:rPr>
              <a:t>roviamo a fare un </a:t>
            </a:r>
            <a:r>
              <a:rPr lang="it-IT" sz="3600" b="1" dirty="0" err="1" smtClean="0">
                <a:solidFill>
                  <a:schemeClr val="tx1"/>
                </a:solidFill>
                <a:latin typeface="+mn-lt"/>
              </a:rPr>
              <a:t>p</a:t>
            </a:r>
            <a:r>
              <a:rPr lang="mr-IN" sz="3600" b="1" dirty="0" smtClean="0">
                <a:solidFill>
                  <a:schemeClr val="tx1"/>
                </a:solidFill>
                <a:latin typeface="+mn-lt"/>
              </a:rPr>
              <a:t>o’</a:t>
            </a:r>
            <a:r>
              <a:rPr lang="it-IT" sz="3600" b="1" dirty="0" smtClean="0">
                <a:solidFill>
                  <a:schemeClr val="tx1"/>
                </a:solidFill>
                <a:latin typeface="+mn-lt"/>
              </a:rPr>
              <a:t> di chiarezza sulle parole</a:t>
            </a:r>
            <a:r>
              <a:rPr lang="mr-IN" sz="3600" b="1" dirty="0" smtClean="0">
                <a:solidFill>
                  <a:schemeClr val="tx1"/>
                </a:solidFill>
                <a:latin typeface="+mn-lt"/>
              </a:rPr>
              <a:t>…</a:t>
            </a:r>
            <a:r>
              <a:rPr lang="en-US" sz="3600" b="1" dirty="0" smtClean="0">
                <a:solidFill>
                  <a:schemeClr val="tx1"/>
                </a:solidFill>
                <a:latin typeface="+mn-lt"/>
              </a:rPr>
              <a:t>.</a:t>
            </a:r>
          </a:p>
          <a:p>
            <a:pPr algn="ctr"/>
            <a:endParaRPr lang="en-US" sz="3600" b="1" dirty="0">
              <a:solidFill>
                <a:schemeClr val="tx1"/>
              </a:solidFill>
              <a:latin typeface="+mn-lt"/>
            </a:endParaRPr>
          </a:p>
          <a:p>
            <a:pPr algn="ctr"/>
            <a:r>
              <a:rPr lang="en-US" sz="3000" b="1" dirty="0" smtClean="0">
                <a:solidFill>
                  <a:srgbClr val="660066"/>
                </a:solidFill>
                <a:latin typeface="+mn-lt"/>
              </a:rPr>
              <a:t>“</a:t>
            </a:r>
            <a:r>
              <a:rPr lang="en-US" sz="3000" b="1" dirty="0" err="1" smtClean="0">
                <a:solidFill>
                  <a:srgbClr val="660066"/>
                </a:solidFill>
                <a:latin typeface="+mn-lt"/>
              </a:rPr>
              <a:t>Chiarire</a:t>
            </a:r>
            <a:r>
              <a:rPr lang="en-US" sz="3000" b="1" dirty="0" smtClean="0">
                <a:solidFill>
                  <a:srgbClr val="660066"/>
                </a:solidFill>
                <a:latin typeface="+mn-lt"/>
              </a:rPr>
              <a:t> </a:t>
            </a:r>
            <a:r>
              <a:rPr lang="en-US" sz="3000" b="1" dirty="0" err="1" smtClean="0">
                <a:solidFill>
                  <a:srgbClr val="660066"/>
                </a:solidFill>
                <a:latin typeface="+mn-lt"/>
              </a:rPr>
              <a:t>i</a:t>
            </a:r>
            <a:r>
              <a:rPr lang="en-US" sz="3000" b="1" dirty="0" smtClean="0">
                <a:solidFill>
                  <a:srgbClr val="660066"/>
                </a:solidFill>
                <a:latin typeface="+mn-lt"/>
              </a:rPr>
              <a:t> </a:t>
            </a:r>
            <a:r>
              <a:rPr lang="en-US" sz="3000" b="1" dirty="0" err="1" smtClean="0">
                <a:solidFill>
                  <a:srgbClr val="660066"/>
                </a:solidFill>
                <a:latin typeface="+mn-lt"/>
              </a:rPr>
              <a:t>concetti</a:t>
            </a:r>
            <a:r>
              <a:rPr lang="en-US" sz="3000" b="1" dirty="0" smtClean="0">
                <a:solidFill>
                  <a:srgbClr val="660066"/>
                </a:solidFill>
                <a:latin typeface="+mn-lt"/>
              </a:rPr>
              <a:t>, </a:t>
            </a:r>
            <a:r>
              <a:rPr lang="en-US" sz="3000" b="1" dirty="0" err="1" smtClean="0">
                <a:solidFill>
                  <a:srgbClr val="660066"/>
                </a:solidFill>
                <a:latin typeface="+mn-lt"/>
              </a:rPr>
              <a:t>screditare</a:t>
            </a:r>
            <a:r>
              <a:rPr lang="en-US" sz="3000" b="1" dirty="0" smtClean="0">
                <a:solidFill>
                  <a:srgbClr val="660066"/>
                </a:solidFill>
                <a:latin typeface="+mn-lt"/>
              </a:rPr>
              <a:t> le parole </a:t>
            </a:r>
            <a:r>
              <a:rPr lang="en-US" sz="3000" b="1" dirty="0" err="1" smtClean="0">
                <a:solidFill>
                  <a:srgbClr val="660066"/>
                </a:solidFill>
                <a:latin typeface="+mn-lt"/>
              </a:rPr>
              <a:t>congenitamente</a:t>
            </a:r>
            <a:r>
              <a:rPr lang="en-US" sz="3000" b="1" dirty="0" smtClean="0">
                <a:solidFill>
                  <a:srgbClr val="660066"/>
                </a:solidFill>
                <a:latin typeface="+mn-lt"/>
              </a:rPr>
              <a:t> </a:t>
            </a:r>
            <a:r>
              <a:rPr lang="en-US" sz="3000" b="1" dirty="0" err="1" smtClean="0">
                <a:solidFill>
                  <a:srgbClr val="660066"/>
                </a:solidFill>
                <a:latin typeface="+mn-lt"/>
              </a:rPr>
              <a:t>vuote</a:t>
            </a:r>
            <a:r>
              <a:rPr lang="en-US" sz="3000" b="1" dirty="0" smtClean="0">
                <a:solidFill>
                  <a:srgbClr val="660066"/>
                </a:solidFill>
                <a:latin typeface="+mn-lt"/>
              </a:rPr>
              <a:t>, </a:t>
            </a:r>
            <a:r>
              <a:rPr lang="en-US" sz="3000" b="1" dirty="0" err="1" smtClean="0">
                <a:solidFill>
                  <a:srgbClr val="660066"/>
                </a:solidFill>
                <a:latin typeface="+mn-lt"/>
              </a:rPr>
              <a:t>definire</a:t>
            </a:r>
            <a:r>
              <a:rPr lang="en-US" sz="3000" b="1" dirty="0" smtClean="0">
                <a:solidFill>
                  <a:srgbClr val="660066"/>
                </a:solidFill>
                <a:latin typeface="+mn-lt"/>
              </a:rPr>
              <a:t> </a:t>
            </a:r>
            <a:r>
              <a:rPr lang="en-US" sz="3000" b="1" dirty="0" err="1" smtClean="0">
                <a:solidFill>
                  <a:srgbClr val="660066"/>
                </a:solidFill>
                <a:latin typeface="+mn-lt"/>
              </a:rPr>
              <a:t>l’uso</a:t>
            </a:r>
            <a:r>
              <a:rPr lang="en-US" sz="3000" b="1" dirty="0" smtClean="0">
                <a:solidFill>
                  <a:srgbClr val="660066"/>
                </a:solidFill>
                <a:latin typeface="+mn-lt"/>
              </a:rPr>
              <a:t> di </a:t>
            </a:r>
            <a:r>
              <a:rPr lang="en-US" sz="3000" b="1" dirty="0" err="1" smtClean="0">
                <a:solidFill>
                  <a:srgbClr val="660066"/>
                </a:solidFill>
                <a:latin typeface="+mn-lt"/>
              </a:rPr>
              <a:t>altre</a:t>
            </a:r>
            <a:r>
              <a:rPr lang="en-US" sz="3000" b="1" dirty="0" smtClean="0">
                <a:solidFill>
                  <a:srgbClr val="660066"/>
                </a:solidFill>
                <a:latin typeface="+mn-lt"/>
              </a:rPr>
              <a:t> </a:t>
            </a:r>
            <a:r>
              <a:rPr lang="en-US" sz="3000" b="1" dirty="0" err="1" smtClean="0">
                <a:solidFill>
                  <a:srgbClr val="660066"/>
                </a:solidFill>
                <a:latin typeface="+mn-lt"/>
              </a:rPr>
              <a:t>attraverso</a:t>
            </a:r>
            <a:r>
              <a:rPr lang="en-US" sz="3000" b="1" dirty="0" smtClean="0">
                <a:solidFill>
                  <a:srgbClr val="660066"/>
                </a:solidFill>
                <a:latin typeface="+mn-lt"/>
              </a:rPr>
              <a:t> </a:t>
            </a:r>
            <a:r>
              <a:rPr lang="en-US" sz="3000" b="1" dirty="0" err="1" smtClean="0">
                <a:solidFill>
                  <a:srgbClr val="660066"/>
                </a:solidFill>
                <a:latin typeface="+mn-lt"/>
              </a:rPr>
              <a:t>analisi</a:t>
            </a:r>
            <a:r>
              <a:rPr lang="en-US" sz="3000" b="1" dirty="0" smtClean="0">
                <a:solidFill>
                  <a:srgbClr val="660066"/>
                </a:solidFill>
                <a:latin typeface="+mn-lt"/>
              </a:rPr>
              <a:t> precise, per </a:t>
            </a:r>
            <a:r>
              <a:rPr lang="en-US" sz="3000" b="1" dirty="0" err="1" smtClean="0">
                <a:solidFill>
                  <a:srgbClr val="660066"/>
                </a:solidFill>
                <a:latin typeface="+mn-lt"/>
              </a:rPr>
              <a:t>quanto</a:t>
            </a:r>
            <a:r>
              <a:rPr lang="en-US" sz="3000" b="1" dirty="0" smtClean="0">
                <a:solidFill>
                  <a:srgbClr val="660066"/>
                </a:solidFill>
                <a:latin typeface="+mn-lt"/>
              </a:rPr>
              <a:t> </a:t>
            </a:r>
            <a:r>
              <a:rPr lang="en-US" sz="3000" b="1" dirty="0" err="1" smtClean="0">
                <a:solidFill>
                  <a:srgbClr val="660066"/>
                </a:solidFill>
                <a:latin typeface="+mn-lt"/>
              </a:rPr>
              <a:t>possa</a:t>
            </a:r>
            <a:r>
              <a:rPr lang="en-US" sz="3000" b="1" dirty="0" smtClean="0">
                <a:solidFill>
                  <a:srgbClr val="660066"/>
                </a:solidFill>
                <a:latin typeface="+mn-lt"/>
              </a:rPr>
              <a:t> </a:t>
            </a:r>
            <a:r>
              <a:rPr lang="en-US" sz="3000" b="1" dirty="0" err="1" smtClean="0">
                <a:solidFill>
                  <a:srgbClr val="660066"/>
                </a:solidFill>
                <a:latin typeface="+mn-lt"/>
              </a:rPr>
              <a:t>sembrare</a:t>
            </a:r>
            <a:r>
              <a:rPr lang="en-US" sz="3000" b="1" dirty="0" smtClean="0">
                <a:solidFill>
                  <a:srgbClr val="660066"/>
                </a:solidFill>
                <a:latin typeface="+mn-lt"/>
              </a:rPr>
              <a:t> </a:t>
            </a:r>
            <a:r>
              <a:rPr lang="en-US" sz="3000" b="1" dirty="0" err="1" smtClean="0">
                <a:solidFill>
                  <a:srgbClr val="660066"/>
                </a:solidFill>
                <a:latin typeface="+mn-lt"/>
              </a:rPr>
              <a:t>strano</a:t>
            </a:r>
            <a:r>
              <a:rPr lang="en-US" sz="3000" b="1" dirty="0" smtClean="0">
                <a:solidFill>
                  <a:srgbClr val="660066"/>
                </a:solidFill>
                <a:latin typeface="+mn-lt"/>
              </a:rPr>
              <a:t>, </a:t>
            </a:r>
            <a:r>
              <a:rPr lang="en-US" sz="3000" b="1" dirty="0" err="1" smtClean="0">
                <a:solidFill>
                  <a:srgbClr val="660066"/>
                </a:solidFill>
                <a:latin typeface="+mn-lt"/>
              </a:rPr>
              <a:t>servirebbe</a:t>
            </a:r>
            <a:r>
              <a:rPr lang="en-US" sz="3000" b="1" dirty="0" smtClean="0">
                <a:solidFill>
                  <a:srgbClr val="660066"/>
                </a:solidFill>
                <a:latin typeface="+mn-lt"/>
              </a:rPr>
              <a:t> a </a:t>
            </a:r>
            <a:r>
              <a:rPr lang="en-US" sz="3000" b="1" dirty="0" err="1" smtClean="0">
                <a:solidFill>
                  <a:srgbClr val="660066"/>
                </a:solidFill>
                <a:latin typeface="+mn-lt"/>
              </a:rPr>
              <a:t>salvare</a:t>
            </a:r>
            <a:r>
              <a:rPr lang="en-US" sz="3000" b="1" dirty="0" smtClean="0">
                <a:solidFill>
                  <a:srgbClr val="660066"/>
                </a:solidFill>
                <a:latin typeface="+mn-lt"/>
              </a:rPr>
              <a:t> </a:t>
            </a:r>
            <a:r>
              <a:rPr lang="en-US" sz="3000" b="1" dirty="0" err="1" smtClean="0">
                <a:solidFill>
                  <a:srgbClr val="660066"/>
                </a:solidFill>
                <a:latin typeface="+mn-lt"/>
              </a:rPr>
              <a:t>delle</a:t>
            </a:r>
            <a:r>
              <a:rPr lang="en-US" sz="3000" b="1" dirty="0" smtClean="0">
                <a:solidFill>
                  <a:srgbClr val="660066"/>
                </a:solidFill>
                <a:latin typeface="+mn-lt"/>
              </a:rPr>
              <a:t> </a:t>
            </a:r>
            <a:r>
              <a:rPr lang="en-US" sz="3000" b="1" dirty="0" err="1" smtClean="0">
                <a:solidFill>
                  <a:srgbClr val="660066"/>
                </a:solidFill>
                <a:latin typeface="+mn-lt"/>
              </a:rPr>
              <a:t>vite</a:t>
            </a:r>
            <a:r>
              <a:rPr lang="en-US" sz="3000" b="1" dirty="0" smtClean="0">
                <a:solidFill>
                  <a:srgbClr val="660066"/>
                </a:solidFill>
                <a:latin typeface="+mn-lt"/>
              </a:rPr>
              <a:t> </a:t>
            </a:r>
            <a:r>
              <a:rPr lang="en-US" sz="3000" b="1" dirty="0" err="1" smtClean="0">
                <a:solidFill>
                  <a:srgbClr val="660066"/>
                </a:solidFill>
                <a:latin typeface="+mn-lt"/>
              </a:rPr>
              <a:t>umane</a:t>
            </a:r>
            <a:r>
              <a:rPr lang="en-US" sz="3000" b="1" dirty="0" smtClean="0">
                <a:solidFill>
                  <a:srgbClr val="660066"/>
                </a:solidFill>
                <a:latin typeface="+mn-lt"/>
              </a:rPr>
              <a:t>”</a:t>
            </a:r>
          </a:p>
          <a:p>
            <a:pPr algn="ctr"/>
            <a:endParaRPr lang="en-US" sz="3000" b="1" dirty="0" smtClean="0">
              <a:solidFill>
                <a:srgbClr val="660066"/>
              </a:solidFill>
              <a:latin typeface="+mn-lt"/>
            </a:endParaRPr>
          </a:p>
          <a:p>
            <a:pPr marL="0" indent="0" algn="ctr">
              <a:buNone/>
            </a:pPr>
            <a:r>
              <a:rPr lang="en-US" sz="2600" b="1" dirty="0" smtClean="0">
                <a:solidFill>
                  <a:schemeClr val="tx1"/>
                </a:solidFill>
                <a:latin typeface="+mn-lt"/>
              </a:rPr>
              <a:t>Simone Weil “Il </a:t>
            </a:r>
            <a:r>
              <a:rPr lang="en-US" sz="2600" b="1" dirty="0" err="1" smtClean="0">
                <a:solidFill>
                  <a:schemeClr val="tx1"/>
                </a:solidFill>
                <a:latin typeface="+mn-lt"/>
              </a:rPr>
              <a:t>libro</a:t>
            </a:r>
            <a:r>
              <a:rPr lang="en-US" sz="2600" b="1" dirty="0" smtClean="0">
                <a:solidFill>
                  <a:schemeClr val="tx1"/>
                </a:solidFill>
                <a:latin typeface="+mn-lt"/>
              </a:rPr>
              <a:t> del </a:t>
            </a:r>
            <a:r>
              <a:rPr lang="en-US" sz="2600" b="1" dirty="0" err="1" smtClean="0">
                <a:solidFill>
                  <a:schemeClr val="tx1"/>
                </a:solidFill>
                <a:latin typeface="+mn-lt"/>
              </a:rPr>
              <a:t>potere</a:t>
            </a:r>
            <a:r>
              <a:rPr lang="en-US" sz="2600" b="1" dirty="0" smtClean="0">
                <a:solidFill>
                  <a:schemeClr val="tx1"/>
                </a:solidFill>
                <a:latin typeface="+mn-lt"/>
              </a:rPr>
              <a:t>” Ed. </a:t>
            </a:r>
            <a:r>
              <a:rPr lang="en-US" sz="2600" b="1" dirty="0" err="1" smtClean="0">
                <a:solidFill>
                  <a:schemeClr val="tx1"/>
                </a:solidFill>
                <a:latin typeface="+mn-lt"/>
              </a:rPr>
              <a:t>Chiarelettere</a:t>
            </a:r>
            <a:r>
              <a:rPr lang="en-US" sz="2600" b="1" dirty="0" smtClean="0">
                <a:solidFill>
                  <a:schemeClr val="tx1"/>
                </a:solidFill>
                <a:latin typeface="+mn-lt"/>
              </a:rPr>
              <a:t> 2016</a:t>
            </a:r>
            <a:endParaRPr lang="it-IT" sz="2600" b="1" dirty="0">
              <a:solidFill>
                <a:schemeClr val="tx1"/>
              </a:solidFill>
              <a:latin typeface="+mn-lt"/>
            </a:endParaRPr>
          </a:p>
        </p:txBody>
      </p:sp>
    </p:spTree>
    <p:extLst>
      <p:ext uri="{BB962C8B-B14F-4D97-AF65-F5344CB8AC3E}">
        <p14:creationId xmlns:p14="http://schemas.microsoft.com/office/powerpoint/2010/main" val="18993466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07976" y="1363663"/>
            <a:ext cx="8528050" cy="4525962"/>
          </a:xfrm>
          <a:solidFill>
            <a:srgbClr val="FFFFFF"/>
          </a:solidFill>
        </p:spPr>
        <p:txBody>
          <a:bodyPr/>
          <a:lstStyle/>
          <a:p>
            <a:pPr>
              <a:buFont typeface="Wingdings" charset="0"/>
              <a:buChar char="§"/>
              <a:defRPr/>
            </a:pPr>
            <a:r>
              <a:rPr lang="it-IT" b="1" dirty="0">
                <a:solidFill>
                  <a:srgbClr val="800000"/>
                </a:solidFill>
                <a:latin typeface="Comic Sans MS"/>
                <a:cs typeface="Comic Sans MS"/>
              </a:rPr>
              <a:t>Nella sedazione </a:t>
            </a:r>
            <a:r>
              <a:rPr lang="it-IT" b="1" dirty="0" smtClean="0">
                <a:solidFill>
                  <a:srgbClr val="800000"/>
                </a:solidFill>
                <a:latin typeface="Comic Sans MS"/>
                <a:cs typeface="Comic Sans MS"/>
              </a:rPr>
              <a:t>palliativa profonda </a:t>
            </a:r>
            <a:r>
              <a:rPr lang="it-IT" b="1" dirty="0">
                <a:solidFill>
                  <a:srgbClr val="800000"/>
                </a:solidFill>
                <a:latin typeface="Comic Sans MS"/>
                <a:cs typeface="Comic Sans MS"/>
              </a:rPr>
              <a:t>l</a:t>
            </a:r>
            <a:r>
              <a:rPr lang="en-US" b="1" dirty="0" smtClean="0">
                <a:solidFill>
                  <a:srgbClr val="800000"/>
                </a:solidFill>
                <a:latin typeface="Comic Sans MS"/>
                <a:cs typeface="Comic Sans MS"/>
              </a:rPr>
              <a:t>’</a:t>
            </a:r>
            <a:r>
              <a:rPr lang="it-IT" b="1" u="sng" dirty="0" smtClean="0">
                <a:solidFill>
                  <a:srgbClr val="800000"/>
                </a:solidFill>
                <a:latin typeface="Comic Sans MS"/>
                <a:cs typeface="Comic Sans MS"/>
              </a:rPr>
              <a:t>intenzione</a:t>
            </a:r>
            <a:r>
              <a:rPr lang="it-IT" b="1" dirty="0" smtClean="0">
                <a:solidFill>
                  <a:srgbClr val="800000"/>
                </a:solidFill>
                <a:latin typeface="Comic Sans MS"/>
                <a:cs typeface="Comic Sans MS"/>
              </a:rPr>
              <a:t> </a:t>
            </a:r>
            <a:r>
              <a:rPr lang="it-IT" b="1" dirty="0">
                <a:solidFill>
                  <a:srgbClr val="0000FF"/>
                </a:solidFill>
                <a:latin typeface="Comic Sans MS"/>
                <a:cs typeface="Comic Sans MS"/>
              </a:rPr>
              <a:t>è </a:t>
            </a:r>
            <a:r>
              <a:rPr lang="it-IT" b="1" dirty="0" smtClean="0">
                <a:solidFill>
                  <a:srgbClr val="0000FF"/>
                </a:solidFill>
                <a:latin typeface="Comic Sans MS"/>
                <a:cs typeface="Comic Sans MS"/>
              </a:rPr>
              <a:t>quella di </a:t>
            </a:r>
            <a:r>
              <a:rPr lang="it-IT" b="1" dirty="0">
                <a:solidFill>
                  <a:srgbClr val="0000FF"/>
                </a:solidFill>
                <a:latin typeface="Comic Sans MS"/>
                <a:cs typeface="Comic Sans MS"/>
              </a:rPr>
              <a:t>dare sollievo a sofferenze insopportabili</a:t>
            </a:r>
            <a:r>
              <a:rPr lang="it-IT" b="1" dirty="0" smtClean="0">
                <a:solidFill>
                  <a:srgbClr val="0000FF"/>
                </a:solidFill>
                <a:latin typeface="Comic Sans MS"/>
                <a:cs typeface="Comic Sans MS"/>
              </a:rPr>
              <a:t>, la </a:t>
            </a:r>
            <a:r>
              <a:rPr lang="it-IT" b="1" u="sng" dirty="0" smtClean="0">
                <a:solidFill>
                  <a:srgbClr val="800000"/>
                </a:solidFill>
                <a:latin typeface="Comic Sans MS"/>
                <a:cs typeface="Comic Sans MS"/>
              </a:rPr>
              <a:t>procedura</a:t>
            </a:r>
            <a:r>
              <a:rPr lang="it-IT" b="1" dirty="0" smtClean="0">
                <a:solidFill>
                  <a:schemeClr val="accent5">
                    <a:lumMod val="50000"/>
                  </a:schemeClr>
                </a:solidFill>
                <a:latin typeface="Comic Sans MS"/>
                <a:cs typeface="Comic Sans MS"/>
              </a:rPr>
              <a:t> </a:t>
            </a:r>
            <a:r>
              <a:rPr lang="it-IT" b="1" dirty="0" smtClean="0">
                <a:solidFill>
                  <a:srgbClr val="0000FF"/>
                </a:solidFill>
                <a:latin typeface="Comic Sans MS"/>
                <a:cs typeface="Comic Sans MS"/>
              </a:rPr>
              <a:t>prevede l’uso </a:t>
            </a:r>
            <a:r>
              <a:rPr lang="it-IT" b="1" dirty="0">
                <a:solidFill>
                  <a:srgbClr val="0000FF"/>
                </a:solidFill>
                <a:latin typeface="Comic Sans MS"/>
                <a:cs typeface="Comic Sans MS"/>
              </a:rPr>
              <a:t>di un farmaco sedativo per il controllo dei </a:t>
            </a:r>
            <a:r>
              <a:rPr lang="it-IT" b="1" dirty="0" smtClean="0">
                <a:solidFill>
                  <a:srgbClr val="0000FF"/>
                </a:solidFill>
                <a:latin typeface="Comic Sans MS"/>
                <a:cs typeface="Comic Sans MS"/>
              </a:rPr>
              <a:t>sintomi e </a:t>
            </a:r>
            <a:r>
              <a:rPr lang="it-IT" b="1" dirty="0">
                <a:solidFill>
                  <a:srgbClr val="0000FF"/>
                </a:solidFill>
                <a:latin typeface="Comic Sans MS"/>
                <a:cs typeface="Comic Sans MS"/>
              </a:rPr>
              <a:t>il </a:t>
            </a:r>
            <a:r>
              <a:rPr lang="it-IT" b="1" u="sng" dirty="0">
                <a:solidFill>
                  <a:srgbClr val="800000"/>
                </a:solidFill>
                <a:latin typeface="Comic Sans MS"/>
                <a:cs typeface="Comic Sans MS"/>
              </a:rPr>
              <a:t>risultato</a:t>
            </a:r>
            <a:r>
              <a:rPr lang="it-IT" b="1" dirty="0">
                <a:solidFill>
                  <a:srgbClr val="0000FF"/>
                </a:solidFill>
                <a:latin typeface="Comic Sans MS"/>
                <a:cs typeface="Comic Sans MS"/>
              </a:rPr>
              <a:t> è il sollievo della sofferenza. </a:t>
            </a:r>
          </a:p>
          <a:p>
            <a:pPr>
              <a:defRPr/>
            </a:pPr>
            <a:endParaRPr lang="it-IT" b="1" dirty="0">
              <a:solidFill>
                <a:schemeClr val="accent5">
                  <a:lumMod val="50000"/>
                </a:schemeClr>
              </a:solidFill>
              <a:latin typeface="Comic Sans MS"/>
              <a:cs typeface="Comic Sans MS"/>
            </a:endParaRPr>
          </a:p>
          <a:p>
            <a:pPr>
              <a:buFont typeface="Wingdings" charset="0"/>
              <a:buChar char="§"/>
              <a:defRPr/>
            </a:pPr>
            <a:r>
              <a:rPr lang="it-IT" b="1" dirty="0" smtClean="0">
                <a:solidFill>
                  <a:srgbClr val="800000"/>
                </a:solidFill>
                <a:latin typeface="Comic Sans MS"/>
                <a:cs typeface="Comic Sans MS"/>
              </a:rPr>
              <a:t>Nell</a:t>
            </a:r>
            <a:r>
              <a:rPr lang="en-US" b="1" dirty="0" smtClean="0">
                <a:solidFill>
                  <a:srgbClr val="800000"/>
                </a:solidFill>
                <a:latin typeface="Comic Sans MS"/>
                <a:cs typeface="Comic Sans MS"/>
              </a:rPr>
              <a:t>’ </a:t>
            </a:r>
            <a:r>
              <a:rPr lang="it-IT" b="1" dirty="0" smtClean="0">
                <a:solidFill>
                  <a:srgbClr val="800000"/>
                </a:solidFill>
                <a:latin typeface="Comic Sans MS"/>
                <a:cs typeface="Comic Sans MS"/>
              </a:rPr>
              <a:t>eutanasia l</a:t>
            </a:r>
            <a:r>
              <a:rPr lang="en-US" b="1" dirty="0" smtClean="0">
                <a:solidFill>
                  <a:srgbClr val="800000"/>
                </a:solidFill>
                <a:latin typeface="Comic Sans MS"/>
                <a:cs typeface="Comic Sans MS"/>
              </a:rPr>
              <a:t>’</a:t>
            </a:r>
            <a:r>
              <a:rPr lang="it-IT" b="1" u="sng" dirty="0" smtClean="0">
                <a:solidFill>
                  <a:srgbClr val="800000"/>
                </a:solidFill>
                <a:latin typeface="Comic Sans MS"/>
                <a:cs typeface="Comic Sans MS"/>
              </a:rPr>
              <a:t>intenzione</a:t>
            </a:r>
            <a:r>
              <a:rPr lang="it-IT" b="1" dirty="0" smtClean="0">
                <a:solidFill>
                  <a:srgbClr val="800000"/>
                </a:solidFill>
                <a:latin typeface="Comic Sans MS"/>
                <a:cs typeface="Comic Sans MS"/>
              </a:rPr>
              <a:t> </a:t>
            </a:r>
            <a:r>
              <a:rPr lang="it-IT" b="1" dirty="0">
                <a:solidFill>
                  <a:srgbClr val="0000FF"/>
                </a:solidFill>
                <a:latin typeface="Comic Sans MS"/>
                <a:cs typeface="Comic Sans MS"/>
              </a:rPr>
              <a:t>è uccidere il paziente</a:t>
            </a:r>
            <a:r>
              <a:rPr lang="it-IT" b="1" dirty="0" smtClean="0">
                <a:solidFill>
                  <a:srgbClr val="0000FF"/>
                </a:solidFill>
                <a:latin typeface="Comic Sans MS"/>
                <a:cs typeface="Comic Sans MS"/>
              </a:rPr>
              <a:t>, la </a:t>
            </a:r>
            <a:r>
              <a:rPr lang="it-IT" b="1" u="sng" dirty="0">
                <a:solidFill>
                  <a:srgbClr val="800000"/>
                </a:solidFill>
                <a:latin typeface="Comic Sans MS"/>
                <a:cs typeface="Comic Sans MS"/>
              </a:rPr>
              <a:t>procedura</a:t>
            </a:r>
            <a:r>
              <a:rPr lang="it-IT" b="1" dirty="0">
                <a:solidFill>
                  <a:schemeClr val="accent5">
                    <a:lumMod val="50000"/>
                  </a:schemeClr>
                </a:solidFill>
                <a:latin typeface="Comic Sans MS"/>
                <a:cs typeface="Comic Sans MS"/>
              </a:rPr>
              <a:t> </a:t>
            </a:r>
            <a:r>
              <a:rPr lang="it-IT" b="1" dirty="0">
                <a:solidFill>
                  <a:srgbClr val="0000FF"/>
                </a:solidFill>
                <a:latin typeface="Comic Sans MS"/>
                <a:cs typeface="Comic Sans MS"/>
              </a:rPr>
              <a:t>prevede la somministrazione di un farmaco letale </a:t>
            </a:r>
            <a:r>
              <a:rPr lang="it-IT" b="1" dirty="0" smtClean="0">
                <a:solidFill>
                  <a:srgbClr val="0000FF"/>
                </a:solidFill>
                <a:latin typeface="Comic Sans MS"/>
                <a:cs typeface="Comic Sans MS"/>
              </a:rPr>
              <a:t>e </a:t>
            </a:r>
            <a:r>
              <a:rPr lang="it-IT" b="1" dirty="0">
                <a:solidFill>
                  <a:srgbClr val="0000FF"/>
                </a:solidFill>
                <a:latin typeface="Comic Sans MS"/>
                <a:cs typeface="Comic Sans MS"/>
              </a:rPr>
              <a:t>il </a:t>
            </a:r>
            <a:r>
              <a:rPr lang="it-IT" b="1" u="sng" dirty="0">
                <a:solidFill>
                  <a:srgbClr val="800000"/>
                </a:solidFill>
                <a:latin typeface="Comic Sans MS"/>
                <a:cs typeface="Comic Sans MS"/>
              </a:rPr>
              <a:t>risultato</a:t>
            </a:r>
            <a:r>
              <a:rPr lang="it-IT" b="1" dirty="0">
                <a:solidFill>
                  <a:schemeClr val="accent5">
                    <a:lumMod val="50000"/>
                  </a:schemeClr>
                </a:solidFill>
                <a:latin typeface="Comic Sans MS"/>
                <a:cs typeface="Comic Sans MS"/>
              </a:rPr>
              <a:t> </a:t>
            </a:r>
            <a:r>
              <a:rPr lang="it-IT" b="1" dirty="0">
                <a:solidFill>
                  <a:srgbClr val="0000FF"/>
                </a:solidFill>
                <a:latin typeface="Comic Sans MS"/>
                <a:cs typeface="Comic Sans MS"/>
              </a:rPr>
              <a:t>è la morte immediata.</a:t>
            </a:r>
          </a:p>
          <a:p>
            <a:pPr>
              <a:defRPr/>
            </a:pPr>
            <a:endParaRPr lang="it-IT" dirty="0"/>
          </a:p>
        </p:txBody>
      </p:sp>
    </p:spTree>
    <p:extLst>
      <p:ext uri="{BB962C8B-B14F-4D97-AF65-F5344CB8AC3E}">
        <p14:creationId xmlns:p14="http://schemas.microsoft.com/office/powerpoint/2010/main" val="322749046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78274"/>
            <a:ext cx="8229600" cy="1243651"/>
          </a:xfrm>
        </p:spPr>
        <p:txBody>
          <a:bodyPr/>
          <a:lstStyle/>
          <a:p>
            <a:pPr>
              <a:lnSpc>
                <a:spcPct val="100000"/>
              </a:lnSpc>
            </a:pPr>
            <a:r>
              <a:rPr lang="it-IT" sz="3200" b="1" dirty="0" smtClean="0"/>
              <a:t>Una riflessione critica e (forse</a:t>
            </a:r>
            <a:r>
              <a:rPr lang="mr-IN" sz="3200" b="1" dirty="0" smtClean="0"/>
              <a:t>…</a:t>
            </a:r>
            <a:r>
              <a:rPr lang="en-US" sz="3200" b="1" dirty="0" smtClean="0"/>
              <a:t>) </a:t>
            </a:r>
            <a:r>
              <a:rPr lang="en-US" sz="3200" b="1" dirty="0" err="1" smtClean="0"/>
              <a:t>una</a:t>
            </a:r>
            <a:r>
              <a:rPr lang="en-US" sz="3200" b="1" dirty="0" smtClean="0"/>
              <a:t> </a:t>
            </a:r>
            <a:r>
              <a:rPr lang="en-US" sz="3200" b="1" dirty="0" err="1" smtClean="0"/>
              <a:t>nuova</a:t>
            </a:r>
            <a:r>
              <a:rPr lang="en-US" sz="3200" b="1" dirty="0" smtClean="0"/>
              <a:t> </a:t>
            </a:r>
            <a:r>
              <a:rPr lang="en-US" sz="3200" b="1" dirty="0" err="1" smtClean="0"/>
              <a:t>prospettiva</a:t>
            </a:r>
            <a:endParaRPr lang="it-IT" sz="3200" b="1" dirty="0"/>
          </a:p>
        </p:txBody>
      </p:sp>
      <p:sp>
        <p:nvSpPr>
          <p:cNvPr id="3" name="Segnaposto contenuto 2"/>
          <p:cNvSpPr>
            <a:spLocks noGrp="1"/>
          </p:cNvSpPr>
          <p:nvPr>
            <p:ph idx="1"/>
          </p:nvPr>
        </p:nvSpPr>
        <p:spPr>
          <a:xfrm>
            <a:off x="457199" y="1600200"/>
            <a:ext cx="8388777" cy="4839969"/>
          </a:xfrm>
        </p:spPr>
        <p:txBody>
          <a:bodyPr>
            <a:normAutofit fontScale="92500" lnSpcReduction="10000"/>
          </a:bodyPr>
          <a:lstStyle/>
          <a:p>
            <a:r>
              <a:rPr lang="it-IT" b="1" dirty="0" smtClean="0">
                <a:solidFill>
                  <a:srgbClr val="000090"/>
                </a:solidFill>
                <a:latin typeface="Comic Sans MS"/>
                <a:cs typeface="Comic Sans MS"/>
              </a:rPr>
              <a:t>“Malgrado gli sforzi fatti negli ultimi 30 anni, nel mondo le cure palliative sono accessibili per meno dell’8% dei bisogni attuali. Dovrebbe essere chiaro a chiunque che è molto improbabile che raggiungeremo una copertura significativa [di questi bisogni] se continueremo nei percorsi tradizionali seguiti finora. Dobbiamo essere provare ad essere più innovativi” (Kumar S., 2012)</a:t>
            </a:r>
          </a:p>
          <a:p>
            <a:r>
              <a:rPr lang="it-IT" b="1" dirty="0" err="1" smtClean="0">
                <a:solidFill>
                  <a:srgbClr val="000090"/>
                </a:solidFill>
                <a:latin typeface="Comic Sans MS"/>
                <a:cs typeface="Comic Sans MS"/>
              </a:rPr>
              <a:t>Kellehar</a:t>
            </a:r>
            <a:r>
              <a:rPr lang="it-IT" b="1" dirty="0" smtClean="0">
                <a:solidFill>
                  <a:srgbClr val="000090"/>
                </a:solidFill>
                <a:latin typeface="Comic Sans MS"/>
                <a:cs typeface="Comic Sans MS"/>
              </a:rPr>
              <a:t> all’inizio degli anni 2000 ha proposto e sostenuto l’idea della necessità di sviluppare delle “compassionate </a:t>
            </a:r>
            <a:r>
              <a:rPr lang="it-IT" b="1" dirty="0" err="1" smtClean="0">
                <a:solidFill>
                  <a:srgbClr val="000090"/>
                </a:solidFill>
                <a:latin typeface="Comic Sans MS"/>
                <a:cs typeface="Comic Sans MS"/>
              </a:rPr>
              <a:t>communities</a:t>
            </a:r>
            <a:r>
              <a:rPr lang="it-IT" b="1" dirty="0" smtClean="0">
                <a:solidFill>
                  <a:srgbClr val="000090"/>
                </a:solidFill>
                <a:latin typeface="Comic Sans MS"/>
                <a:cs typeface="Comic Sans MS"/>
              </a:rPr>
              <a:t>” per garantire adeguate cure alla fine della vita. Questo modello parte dalla prospettiva che le malattie croniche e inguaribili sono un problema sociale con delle componenti mediche piuttosto che un problema mediche con delle componenti sociali, come si intende comunemente.</a:t>
            </a:r>
          </a:p>
          <a:p>
            <a:endParaRPr lang="it-IT" dirty="0"/>
          </a:p>
        </p:txBody>
      </p:sp>
    </p:spTree>
    <p:extLst>
      <p:ext uri="{BB962C8B-B14F-4D97-AF65-F5344CB8AC3E}">
        <p14:creationId xmlns:p14="http://schemas.microsoft.com/office/powerpoint/2010/main" val="16082553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45128"/>
            <a:ext cx="8229600" cy="1199082"/>
          </a:xfrm>
        </p:spPr>
        <p:txBody>
          <a:bodyPr/>
          <a:lstStyle/>
          <a:p>
            <a:pPr>
              <a:lnSpc>
                <a:spcPct val="100000"/>
              </a:lnSpc>
            </a:pPr>
            <a:r>
              <a:rPr lang="it-IT" sz="3200" b="1" dirty="0" smtClean="0"/>
              <a:t>Una riflessione critica e (forse</a:t>
            </a:r>
            <a:r>
              <a:rPr lang="mr-IN" sz="3200" b="1" dirty="0" smtClean="0"/>
              <a:t>…</a:t>
            </a:r>
            <a:r>
              <a:rPr lang="en-US" sz="3200" b="1" dirty="0" smtClean="0"/>
              <a:t>) </a:t>
            </a:r>
            <a:r>
              <a:rPr lang="en-US" sz="3200" b="1" dirty="0" err="1" smtClean="0"/>
              <a:t>una</a:t>
            </a:r>
            <a:r>
              <a:rPr lang="en-US" sz="3200" b="1" dirty="0" smtClean="0"/>
              <a:t> </a:t>
            </a:r>
            <a:r>
              <a:rPr lang="en-US" sz="3200" b="1" dirty="0" err="1" smtClean="0"/>
              <a:t>nuova</a:t>
            </a:r>
            <a:r>
              <a:rPr lang="en-US" sz="3200" b="1" dirty="0" smtClean="0"/>
              <a:t> </a:t>
            </a:r>
            <a:r>
              <a:rPr lang="en-US" sz="3200" b="1" dirty="0" err="1" smtClean="0"/>
              <a:t>prospettiva</a:t>
            </a:r>
            <a:endParaRPr lang="it-IT" sz="3200" b="1" dirty="0"/>
          </a:p>
        </p:txBody>
      </p:sp>
      <p:sp>
        <p:nvSpPr>
          <p:cNvPr id="3" name="Segnaposto contenuto 2"/>
          <p:cNvSpPr>
            <a:spLocks noGrp="1"/>
          </p:cNvSpPr>
          <p:nvPr>
            <p:ph idx="1"/>
          </p:nvPr>
        </p:nvSpPr>
        <p:spPr>
          <a:xfrm>
            <a:off x="245103" y="1600200"/>
            <a:ext cx="8690003" cy="4728547"/>
          </a:xfrm>
        </p:spPr>
        <p:txBody>
          <a:bodyPr>
            <a:normAutofit fontScale="92500"/>
          </a:bodyPr>
          <a:lstStyle/>
          <a:p>
            <a:r>
              <a:rPr lang="it-IT" b="1" dirty="0" smtClean="0">
                <a:solidFill>
                  <a:srgbClr val="000090"/>
                </a:solidFill>
                <a:latin typeface="Comic Sans MS"/>
                <a:cs typeface="Comic Sans MS"/>
              </a:rPr>
              <a:t>Quello che viene proposto</a:t>
            </a:r>
            <a:r>
              <a:rPr lang="it-IT" b="1" dirty="0">
                <a:solidFill>
                  <a:srgbClr val="000090"/>
                </a:solidFill>
                <a:latin typeface="Comic Sans MS"/>
                <a:cs typeface="Comic Sans MS"/>
              </a:rPr>
              <a:t> </a:t>
            </a:r>
            <a:r>
              <a:rPr lang="it-IT" b="1" dirty="0" smtClean="0">
                <a:solidFill>
                  <a:srgbClr val="000090"/>
                </a:solidFill>
                <a:latin typeface="Comic Sans MS"/>
                <a:cs typeface="Comic Sans MS"/>
              </a:rPr>
              <a:t>[un nuovo “Public </a:t>
            </a:r>
            <a:r>
              <a:rPr lang="it-IT" b="1" dirty="0" err="1" smtClean="0">
                <a:solidFill>
                  <a:srgbClr val="000090"/>
                </a:solidFill>
                <a:latin typeface="Comic Sans MS"/>
                <a:cs typeface="Comic Sans MS"/>
              </a:rPr>
              <a:t>Health</a:t>
            </a:r>
            <a:r>
              <a:rPr lang="it-IT" b="1" dirty="0" smtClean="0">
                <a:solidFill>
                  <a:srgbClr val="000090"/>
                </a:solidFill>
                <a:latin typeface="Comic Sans MS"/>
                <a:cs typeface="Comic Sans MS"/>
              </a:rPr>
              <a:t> </a:t>
            </a:r>
            <a:r>
              <a:rPr lang="it-IT" b="1" dirty="0" err="1" smtClean="0">
                <a:solidFill>
                  <a:srgbClr val="000090"/>
                </a:solidFill>
                <a:latin typeface="Comic Sans MS"/>
                <a:cs typeface="Comic Sans MS"/>
              </a:rPr>
              <a:t>Approach</a:t>
            </a:r>
            <a:r>
              <a:rPr lang="it-IT" b="1" dirty="0" smtClean="0">
                <a:solidFill>
                  <a:srgbClr val="000090"/>
                </a:solidFill>
                <a:latin typeface="Comic Sans MS"/>
                <a:cs typeface="Comic Sans MS"/>
              </a:rPr>
              <a:t>”], non è un insieme di iniziative pubbliche che si aggiungono a quanto già viene fatto dai professionisti </a:t>
            </a:r>
            <a:r>
              <a:rPr lang="it-IT" b="1" dirty="0" smtClean="0">
                <a:solidFill>
                  <a:srgbClr val="FF0000"/>
                </a:solidFill>
                <a:latin typeface="Comic Sans MS"/>
                <a:cs typeface="Comic Sans MS"/>
              </a:rPr>
              <a:t>per</a:t>
            </a:r>
            <a:r>
              <a:rPr lang="it-IT" b="1" dirty="0" smtClean="0">
                <a:solidFill>
                  <a:srgbClr val="000090"/>
                </a:solidFill>
                <a:latin typeface="Comic Sans MS"/>
                <a:cs typeface="Comic Sans MS"/>
              </a:rPr>
              <a:t> le comunità, ma piuttosto un nuovo approccio che richiede una serie di cambiamenti in ambito sociale e sanitario che devono essere sviluppati </a:t>
            </a:r>
            <a:r>
              <a:rPr lang="it-IT" b="1" dirty="0" smtClean="0">
                <a:solidFill>
                  <a:srgbClr val="FF0000"/>
                </a:solidFill>
                <a:latin typeface="Comic Sans MS"/>
                <a:cs typeface="Comic Sans MS"/>
              </a:rPr>
              <a:t>con</a:t>
            </a:r>
            <a:r>
              <a:rPr lang="it-IT" b="1" dirty="0" smtClean="0">
                <a:solidFill>
                  <a:srgbClr val="000090"/>
                </a:solidFill>
                <a:latin typeface="Comic Sans MS"/>
                <a:cs typeface="Comic Sans MS"/>
              </a:rPr>
              <a:t> le comunità. </a:t>
            </a:r>
          </a:p>
          <a:p>
            <a:r>
              <a:rPr lang="it-IT" b="1" dirty="0" smtClean="0">
                <a:solidFill>
                  <a:srgbClr val="000090"/>
                </a:solidFill>
                <a:latin typeface="Comic Sans MS"/>
                <a:cs typeface="Comic Sans MS"/>
              </a:rPr>
              <a:t>Oggi è in corso un’ampia discussione su quali sono i modelli organizzativi migliori per garantire in tutto il mondo cure di qualità alla fine della vita. “L’obiettivo non dovrebbe essere quello di privilegiare una particolare forma organizzativa di cure alla fine della vita, ma piuttosto di ricercare una </a:t>
            </a:r>
            <a:r>
              <a:rPr lang="it-IT" b="1" i="1" dirty="0" smtClean="0">
                <a:solidFill>
                  <a:srgbClr val="000090"/>
                </a:solidFill>
                <a:latin typeface="Comic Sans MS"/>
                <a:cs typeface="Comic Sans MS"/>
              </a:rPr>
              <a:t>suite di soluzioni diverse</a:t>
            </a:r>
            <a:r>
              <a:rPr lang="it-IT" b="1" dirty="0" smtClean="0">
                <a:solidFill>
                  <a:srgbClr val="000090"/>
                </a:solidFill>
                <a:latin typeface="Comic Sans MS"/>
                <a:cs typeface="Comic Sans MS"/>
              </a:rPr>
              <a:t>” (</a:t>
            </a:r>
            <a:r>
              <a:rPr lang="it-IT" b="1" dirty="0" err="1" smtClean="0">
                <a:solidFill>
                  <a:srgbClr val="000090"/>
                </a:solidFill>
                <a:latin typeface="Comic Sans MS"/>
                <a:cs typeface="Comic Sans MS"/>
              </a:rPr>
              <a:t>Shahaduz</a:t>
            </a:r>
            <a:r>
              <a:rPr lang="it-IT" b="1" dirty="0" smtClean="0">
                <a:solidFill>
                  <a:srgbClr val="000090"/>
                </a:solidFill>
                <a:latin typeface="Comic Sans MS"/>
                <a:cs typeface="Comic Sans MS"/>
              </a:rPr>
              <a:t> </a:t>
            </a:r>
            <a:r>
              <a:rPr lang="it-IT" b="1" dirty="0" err="1" smtClean="0">
                <a:solidFill>
                  <a:srgbClr val="000090"/>
                </a:solidFill>
                <a:latin typeface="Comic Sans MS"/>
                <a:cs typeface="Comic Sans MS"/>
              </a:rPr>
              <a:t>Z</a:t>
            </a:r>
            <a:r>
              <a:rPr lang="it-IT" b="1" dirty="0" smtClean="0">
                <a:solidFill>
                  <a:srgbClr val="000090"/>
                </a:solidFill>
                <a:latin typeface="Comic Sans MS"/>
                <a:cs typeface="Comic Sans MS"/>
              </a:rPr>
              <a:t>., Clark D. et al, </a:t>
            </a:r>
            <a:r>
              <a:rPr lang="it-IT" b="1" dirty="0" err="1" smtClean="0">
                <a:solidFill>
                  <a:srgbClr val="000090"/>
                </a:solidFill>
                <a:latin typeface="Comic Sans MS"/>
                <a:cs typeface="Comic Sans MS"/>
              </a:rPr>
              <a:t>Soc,Sci.Medicine</a:t>
            </a:r>
            <a:r>
              <a:rPr lang="it-IT" b="1" dirty="0" smtClean="0">
                <a:solidFill>
                  <a:srgbClr val="000090"/>
                </a:solidFill>
                <a:latin typeface="Comic Sans MS"/>
                <a:cs typeface="Comic Sans MS"/>
              </a:rPr>
              <a:t> 2016) </a:t>
            </a:r>
          </a:p>
          <a:p>
            <a:endParaRPr lang="it-IT" dirty="0"/>
          </a:p>
        </p:txBody>
      </p:sp>
    </p:spTree>
    <p:extLst>
      <p:ext uri="{BB962C8B-B14F-4D97-AF65-F5344CB8AC3E}">
        <p14:creationId xmlns:p14="http://schemas.microsoft.com/office/powerpoint/2010/main" val="9183763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917719"/>
            <a:ext cx="8229600" cy="4181942"/>
          </a:xfrm>
          <a:solidFill>
            <a:schemeClr val="accent5">
              <a:lumMod val="20000"/>
              <a:lumOff val="80000"/>
            </a:schemeClr>
          </a:solidFill>
        </p:spPr>
        <p:txBody>
          <a:bodyPr>
            <a:normAutofit/>
          </a:bodyPr>
          <a:lstStyle/>
          <a:p>
            <a:r>
              <a:rPr lang="it-IT" sz="2600" dirty="0" smtClean="0">
                <a:solidFill>
                  <a:srgbClr val="008000"/>
                </a:solidFill>
                <a:latin typeface="Comic Sans MS"/>
                <a:cs typeface="Comic Sans MS"/>
              </a:rPr>
              <a:t>“Era completamente sola. Quindi non era sola per un pomeriggio o per un mese, lo era un anno dopo l’altro, costantemente, e non aveva alcun motivo di credere che le cose sarebbero mai cambiate di una virgola. Se fosse capitato a te, sapresti che vivere </a:t>
            </a:r>
            <a:r>
              <a:rPr lang="it-IT" sz="2600" dirty="0" err="1" smtClean="0">
                <a:solidFill>
                  <a:srgbClr val="008000"/>
                </a:solidFill>
                <a:latin typeface="Comic Sans MS"/>
                <a:cs typeface="Comic Sans MS"/>
              </a:rPr>
              <a:t>cosí</a:t>
            </a:r>
            <a:r>
              <a:rPr lang="it-IT" sz="2600" dirty="0" smtClean="0">
                <a:solidFill>
                  <a:srgbClr val="008000"/>
                </a:solidFill>
                <a:latin typeface="Comic Sans MS"/>
                <a:cs typeface="Comic Sans MS"/>
              </a:rPr>
              <a:t>, da solo, facendo da mangiare tre volte al giorno, per una persona sola, ascoltando di continuo la radio semplicemente per sentire una voce in casa</a:t>
            </a:r>
            <a:r>
              <a:rPr lang="mr-IN" sz="2600" dirty="0" smtClean="0">
                <a:solidFill>
                  <a:srgbClr val="008000"/>
                </a:solidFill>
                <a:latin typeface="Comic Sans MS"/>
                <a:cs typeface="Comic Sans MS"/>
              </a:rPr>
              <a:t>…</a:t>
            </a:r>
            <a:r>
              <a:rPr lang="en-US" sz="2600" dirty="0" smtClean="0">
                <a:solidFill>
                  <a:srgbClr val="008000"/>
                </a:solidFill>
                <a:latin typeface="Comic Sans MS"/>
                <a:cs typeface="Comic Sans MS"/>
              </a:rPr>
              <a:t> </a:t>
            </a:r>
            <a:r>
              <a:rPr lang="en-US" sz="2600" dirty="0" err="1" smtClean="0">
                <a:solidFill>
                  <a:srgbClr val="008000"/>
                </a:solidFill>
                <a:latin typeface="Comic Sans MS"/>
                <a:cs typeface="Comic Sans MS"/>
              </a:rPr>
              <a:t>perchè</a:t>
            </a:r>
            <a:r>
              <a:rPr lang="en-US" sz="2600" dirty="0" smtClean="0">
                <a:solidFill>
                  <a:srgbClr val="008000"/>
                </a:solidFill>
                <a:latin typeface="Comic Sans MS"/>
                <a:cs typeface="Comic Sans MS"/>
              </a:rPr>
              <a:t> </a:t>
            </a:r>
            <a:r>
              <a:rPr lang="en-US" sz="2600" dirty="0" err="1" smtClean="0">
                <a:solidFill>
                  <a:srgbClr val="008000"/>
                </a:solidFill>
                <a:latin typeface="Comic Sans MS"/>
                <a:cs typeface="Comic Sans MS"/>
              </a:rPr>
              <a:t>l’alternativa</a:t>
            </a:r>
            <a:r>
              <a:rPr lang="en-US" sz="2600" dirty="0" smtClean="0">
                <a:solidFill>
                  <a:srgbClr val="008000"/>
                </a:solidFill>
                <a:latin typeface="Comic Sans MS"/>
                <a:cs typeface="Comic Sans MS"/>
              </a:rPr>
              <a:t> </a:t>
            </a:r>
            <a:r>
              <a:rPr lang="en-US" sz="2600" dirty="0" err="1" smtClean="0">
                <a:solidFill>
                  <a:srgbClr val="008000"/>
                </a:solidFill>
                <a:latin typeface="Comic Sans MS"/>
                <a:cs typeface="Comic Sans MS"/>
              </a:rPr>
              <a:t>è</a:t>
            </a:r>
            <a:r>
              <a:rPr lang="en-US" sz="2600" dirty="0" smtClean="0">
                <a:solidFill>
                  <a:srgbClr val="008000"/>
                </a:solidFill>
                <a:latin typeface="Comic Sans MS"/>
                <a:cs typeface="Comic Sans MS"/>
              </a:rPr>
              <a:t> </a:t>
            </a:r>
            <a:r>
              <a:rPr lang="en-US" sz="2600" dirty="0" err="1" smtClean="0">
                <a:solidFill>
                  <a:srgbClr val="008000"/>
                </a:solidFill>
                <a:latin typeface="Comic Sans MS"/>
                <a:cs typeface="Comic Sans MS"/>
              </a:rPr>
              <a:t>alzarsi</a:t>
            </a:r>
            <a:r>
              <a:rPr lang="en-US" sz="2600" dirty="0" smtClean="0">
                <a:solidFill>
                  <a:srgbClr val="008000"/>
                </a:solidFill>
                <a:latin typeface="Comic Sans MS"/>
                <a:cs typeface="Comic Sans MS"/>
              </a:rPr>
              <a:t> </a:t>
            </a:r>
            <a:r>
              <a:rPr lang="en-US" sz="2600" dirty="0" err="1" smtClean="0">
                <a:solidFill>
                  <a:srgbClr val="008000"/>
                </a:solidFill>
                <a:latin typeface="Comic Sans MS"/>
                <a:cs typeface="Comic Sans MS"/>
              </a:rPr>
              <a:t>nel</a:t>
            </a:r>
            <a:r>
              <a:rPr lang="en-US" sz="2600" dirty="0" smtClean="0">
                <a:solidFill>
                  <a:srgbClr val="008000"/>
                </a:solidFill>
                <a:latin typeface="Comic Sans MS"/>
                <a:cs typeface="Comic Sans MS"/>
              </a:rPr>
              <a:t> </a:t>
            </a:r>
            <a:r>
              <a:rPr lang="en-US" sz="2600" dirty="0" err="1" smtClean="0">
                <a:solidFill>
                  <a:srgbClr val="008000"/>
                </a:solidFill>
                <a:latin typeface="Comic Sans MS"/>
                <a:cs typeface="Comic Sans MS"/>
              </a:rPr>
              <a:t>silenzio</a:t>
            </a:r>
            <a:r>
              <a:rPr lang="en-US" sz="2600" dirty="0" smtClean="0">
                <a:solidFill>
                  <a:srgbClr val="008000"/>
                </a:solidFill>
                <a:latin typeface="Comic Sans MS"/>
                <a:cs typeface="Comic Sans MS"/>
              </a:rPr>
              <a:t> e </a:t>
            </a:r>
            <a:r>
              <a:rPr lang="en-US" sz="2600" dirty="0" err="1" smtClean="0">
                <a:solidFill>
                  <a:srgbClr val="008000"/>
                </a:solidFill>
                <a:latin typeface="Comic Sans MS"/>
                <a:cs typeface="Comic Sans MS"/>
              </a:rPr>
              <a:t>andare</a:t>
            </a:r>
            <a:r>
              <a:rPr lang="en-US" sz="2600" dirty="0" smtClean="0">
                <a:solidFill>
                  <a:srgbClr val="008000"/>
                </a:solidFill>
                <a:latin typeface="Comic Sans MS"/>
                <a:cs typeface="Comic Sans MS"/>
              </a:rPr>
              <a:t> a </a:t>
            </a:r>
            <a:r>
              <a:rPr lang="en-US" sz="2600" dirty="0" err="1" smtClean="0">
                <a:solidFill>
                  <a:srgbClr val="008000"/>
                </a:solidFill>
                <a:latin typeface="Comic Sans MS"/>
                <a:cs typeface="Comic Sans MS"/>
              </a:rPr>
              <a:t>dormire</a:t>
            </a:r>
            <a:r>
              <a:rPr lang="en-US" sz="2600" dirty="0" smtClean="0">
                <a:solidFill>
                  <a:srgbClr val="008000"/>
                </a:solidFill>
                <a:latin typeface="Comic Sans MS"/>
                <a:cs typeface="Comic Sans MS"/>
              </a:rPr>
              <a:t>  </a:t>
            </a:r>
            <a:r>
              <a:rPr lang="en-US" sz="2600" dirty="0" err="1" smtClean="0">
                <a:solidFill>
                  <a:srgbClr val="008000"/>
                </a:solidFill>
                <a:latin typeface="Comic Sans MS"/>
                <a:cs typeface="Comic Sans MS"/>
              </a:rPr>
              <a:t>nel</a:t>
            </a:r>
            <a:r>
              <a:rPr lang="en-US" sz="2600" dirty="0" smtClean="0">
                <a:solidFill>
                  <a:srgbClr val="008000"/>
                </a:solidFill>
                <a:latin typeface="Comic Sans MS"/>
                <a:cs typeface="Comic Sans MS"/>
              </a:rPr>
              <a:t> </a:t>
            </a:r>
            <a:r>
              <a:rPr lang="en-US" sz="2600" dirty="0" err="1" smtClean="0">
                <a:solidFill>
                  <a:srgbClr val="008000"/>
                </a:solidFill>
                <a:latin typeface="Comic Sans MS"/>
                <a:cs typeface="Comic Sans MS"/>
              </a:rPr>
              <a:t>silenzio</a:t>
            </a:r>
            <a:r>
              <a:rPr lang="en-US" sz="2600" dirty="0" smtClean="0">
                <a:solidFill>
                  <a:srgbClr val="008000"/>
                </a:solidFill>
                <a:latin typeface="Comic Sans MS"/>
                <a:cs typeface="Comic Sans MS"/>
              </a:rPr>
              <a:t>” </a:t>
            </a:r>
            <a:endParaRPr lang="it-IT" sz="2600" dirty="0">
              <a:solidFill>
                <a:srgbClr val="008000"/>
              </a:solidFill>
              <a:latin typeface="Comic Sans MS"/>
              <a:cs typeface="Comic Sans MS"/>
            </a:endParaRPr>
          </a:p>
        </p:txBody>
      </p:sp>
      <p:sp>
        <p:nvSpPr>
          <p:cNvPr id="4" name="CasellaDiTesto 3"/>
          <p:cNvSpPr txBox="1"/>
          <p:nvPr/>
        </p:nvSpPr>
        <p:spPr>
          <a:xfrm>
            <a:off x="2236832" y="5589225"/>
            <a:ext cx="5193699" cy="461665"/>
          </a:xfrm>
          <a:prstGeom prst="rect">
            <a:avLst/>
          </a:prstGeom>
          <a:noFill/>
        </p:spPr>
        <p:txBody>
          <a:bodyPr wrap="none" rtlCol="0">
            <a:spAutoFit/>
          </a:bodyPr>
          <a:lstStyle/>
          <a:p>
            <a:r>
              <a:rPr lang="it-IT" sz="2400" b="1" dirty="0" smtClean="0"/>
              <a:t>Kent </a:t>
            </a:r>
            <a:r>
              <a:rPr lang="it-IT" sz="2400" b="1" dirty="0" err="1" smtClean="0"/>
              <a:t>Haruf</a:t>
            </a:r>
            <a:r>
              <a:rPr lang="it-IT" sz="2400" b="1" dirty="0" smtClean="0"/>
              <a:t> “Vincoli” Ed. NNE 2018</a:t>
            </a:r>
            <a:endParaRPr lang="it-IT" sz="2400" b="1" dirty="0"/>
          </a:p>
        </p:txBody>
      </p:sp>
    </p:spTree>
    <p:extLst>
      <p:ext uri="{BB962C8B-B14F-4D97-AF65-F5344CB8AC3E}">
        <p14:creationId xmlns:p14="http://schemas.microsoft.com/office/powerpoint/2010/main" val="41973578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a:stretch>
            <a:fillRect/>
          </a:stretch>
        </p:blipFill>
        <p:spPr>
          <a:xfrm>
            <a:off x="1979483" y="171172"/>
            <a:ext cx="4628087" cy="3457407"/>
          </a:xfrm>
          <a:prstGeom prst="rect">
            <a:avLst/>
          </a:prstGeom>
        </p:spPr>
      </p:pic>
      <p:sp>
        <p:nvSpPr>
          <p:cNvPr id="4" name="Rettangolo 3"/>
          <p:cNvSpPr/>
          <p:nvPr/>
        </p:nvSpPr>
        <p:spPr>
          <a:xfrm>
            <a:off x="226804" y="3976602"/>
            <a:ext cx="8739533" cy="2462212"/>
          </a:xfrm>
          <a:prstGeom prst="rect">
            <a:avLst/>
          </a:prstGeom>
          <a:solidFill>
            <a:schemeClr val="bg2"/>
          </a:solidFill>
        </p:spPr>
        <p:txBody>
          <a:bodyPr wrap="square">
            <a:spAutoFit/>
          </a:bodyPr>
          <a:lstStyle/>
          <a:p>
            <a:r>
              <a:rPr lang="it-IT" sz="2200" b="1" dirty="0">
                <a:solidFill>
                  <a:srgbClr val="000090"/>
                </a:solidFill>
                <a:latin typeface="Comic Sans MS"/>
                <a:cs typeface="Comic Sans MS"/>
              </a:rPr>
              <a:t>“Si è recato alla guardia medica per una “cefalea” e sapete qual era la sua vera malattia? Oggi compie 84 anni e non voleva stare da solo. Abbiamo deciso di comprargli una mini torta, una candelina per esprimere tre desideri e abbiamo ricavato dei palloncini dai guanti di lattice</a:t>
            </a:r>
            <a:r>
              <a:rPr lang="it-IT" sz="2200" b="1" dirty="0" smtClean="0">
                <a:solidFill>
                  <a:srgbClr val="000090"/>
                </a:solidFill>
                <a:latin typeface="Comic Sans MS"/>
                <a:cs typeface="Comic Sans MS"/>
              </a:rPr>
              <a:t>…Buon </a:t>
            </a:r>
            <a:r>
              <a:rPr lang="it-IT" sz="2200" b="1" dirty="0">
                <a:solidFill>
                  <a:srgbClr val="000090"/>
                </a:solidFill>
                <a:latin typeface="Comic Sans MS"/>
                <a:cs typeface="Comic Sans MS"/>
              </a:rPr>
              <a:t>compleanno Oscar! </a:t>
            </a:r>
            <a:r>
              <a:rPr lang="it-IT" sz="2200" b="1" i="1" dirty="0">
                <a:solidFill>
                  <a:srgbClr val="000090"/>
                </a:solidFill>
                <a:latin typeface="Comic Sans MS"/>
                <a:cs typeface="Comic Sans MS"/>
              </a:rPr>
              <a:t>FELIZ CUMPLE OSCAR!</a:t>
            </a:r>
            <a:r>
              <a:rPr lang="it-IT" sz="2200" b="1" i="1" dirty="0" smtClean="0">
                <a:solidFill>
                  <a:srgbClr val="000090"/>
                </a:solidFill>
                <a:latin typeface="Comic Sans MS"/>
                <a:cs typeface="Comic Sans MS"/>
              </a:rPr>
              <a:t>”</a:t>
            </a:r>
          </a:p>
          <a:p>
            <a:pPr algn="ctr"/>
            <a:r>
              <a:rPr lang="it-IT" sz="2200" b="1" dirty="0" err="1" smtClean="0">
                <a:solidFill>
                  <a:srgbClr val="660066"/>
                </a:solidFill>
                <a:latin typeface="Comic Sans MS"/>
                <a:cs typeface="Comic Sans MS"/>
              </a:rPr>
              <a:t>Gisel</a:t>
            </a:r>
            <a:r>
              <a:rPr lang="it-IT" sz="2200" b="1" dirty="0">
                <a:solidFill>
                  <a:srgbClr val="660066"/>
                </a:solidFill>
                <a:latin typeface="Comic Sans MS"/>
                <a:cs typeface="Comic Sans MS"/>
              </a:rPr>
              <a:t>, una </a:t>
            </a:r>
            <a:r>
              <a:rPr lang="it-IT" sz="2200" b="1" dirty="0" smtClean="0">
                <a:solidFill>
                  <a:srgbClr val="660066"/>
                </a:solidFill>
                <a:latin typeface="Comic Sans MS"/>
                <a:cs typeface="Comic Sans MS"/>
              </a:rPr>
              <a:t>infermiera di Buenos Aires</a:t>
            </a:r>
            <a:endParaRPr lang="it-IT" sz="2200" b="1" dirty="0">
              <a:solidFill>
                <a:srgbClr val="660066"/>
              </a:solidFill>
              <a:latin typeface="Comic Sans MS"/>
              <a:cs typeface="Comic Sans MS"/>
            </a:endParaRPr>
          </a:p>
        </p:txBody>
      </p:sp>
    </p:spTree>
    <p:extLst>
      <p:ext uri="{BB962C8B-B14F-4D97-AF65-F5344CB8AC3E}">
        <p14:creationId xmlns:p14="http://schemas.microsoft.com/office/powerpoint/2010/main" val="132491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0" y="502606"/>
            <a:ext cx="9143999" cy="5063762"/>
          </a:xfrm>
          <a:solidFill>
            <a:schemeClr val="bg2"/>
          </a:solidFill>
        </p:spPr>
        <p:txBody>
          <a:bodyPr>
            <a:noAutofit/>
          </a:bodyPr>
          <a:lstStyle/>
          <a:p>
            <a:r>
              <a:rPr lang="it-IT" sz="2000" dirty="0">
                <a:solidFill>
                  <a:srgbClr val="000090"/>
                </a:solidFill>
                <a:latin typeface="Comic Sans MS"/>
                <a:cs typeface="Comic Sans MS"/>
              </a:rPr>
              <a:t>Nella storia dell’umanità non si </a:t>
            </a:r>
            <a:r>
              <a:rPr lang="it-IT" sz="2000" dirty="0" smtClean="0">
                <a:solidFill>
                  <a:srgbClr val="000090"/>
                </a:solidFill>
                <a:latin typeface="Comic Sans MS"/>
                <a:cs typeface="Comic Sans MS"/>
              </a:rPr>
              <a:t>era </a:t>
            </a:r>
            <a:r>
              <a:rPr lang="it-IT" sz="2000" dirty="0">
                <a:solidFill>
                  <a:srgbClr val="000090"/>
                </a:solidFill>
                <a:latin typeface="Comic Sans MS"/>
                <a:cs typeface="Comic Sans MS"/>
              </a:rPr>
              <a:t>mai osservato, nell’arco di due generazioni, un incremento </a:t>
            </a:r>
            <a:r>
              <a:rPr lang="it-IT" sz="2000" dirty="0" err="1">
                <a:solidFill>
                  <a:srgbClr val="000090"/>
                </a:solidFill>
                <a:latin typeface="Comic Sans MS"/>
                <a:cs typeface="Comic Sans MS"/>
              </a:rPr>
              <a:t>cosí</a:t>
            </a:r>
            <a:r>
              <a:rPr lang="it-IT" sz="2000" dirty="0">
                <a:solidFill>
                  <a:srgbClr val="000090"/>
                </a:solidFill>
                <a:latin typeface="Comic Sans MS"/>
                <a:cs typeface="Comic Sans MS"/>
              </a:rPr>
              <a:t> rapido della aspettativa di vita. </a:t>
            </a:r>
            <a:endParaRPr lang="it-IT" sz="2000" dirty="0" smtClean="0">
              <a:solidFill>
                <a:srgbClr val="000090"/>
              </a:solidFill>
              <a:latin typeface="Comic Sans MS"/>
              <a:cs typeface="Comic Sans MS"/>
            </a:endParaRPr>
          </a:p>
          <a:p>
            <a:r>
              <a:rPr lang="it-IT" sz="2000" dirty="0" smtClean="0">
                <a:solidFill>
                  <a:srgbClr val="000090"/>
                </a:solidFill>
                <a:latin typeface="Comic Sans MS"/>
                <a:cs typeface="Comic Sans MS"/>
              </a:rPr>
              <a:t>Questi </a:t>
            </a:r>
            <a:r>
              <a:rPr lang="it-IT" sz="2000" dirty="0">
                <a:solidFill>
                  <a:srgbClr val="000090"/>
                </a:solidFill>
                <a:latin typeface="Comic Sans MS"/>
                <a:cs typeface="Comic Sans MS"/>
              </a:rPr>
              <a:t>fatti hanno importanti implicazioni per lo sviluppo delle cure palliative, </a:t>
            </a:r>
            <a:r>
              <a:rPr lang="it-IT" sz="2000" dirty="0" err="1">
                <a:solidFill>
                  <a:srgbClr val="000090"/>
                </a:solidFill>
                <a:latin typeface="Comic Sans MS"/>
                <a:cs typeface="Comic Sans MS"/>
              </a:rPr>
              <a:t>poichè</a:t>
            </a:r>
            <a:r>
              <a:rPr lang="it-IT" sz="2000" dirty="0">
                <a:solidFill>
                  <a:srgbClr val="000090"/>
                </a:solidFill>
                <a:latin typeface="Comic Sans MS"/>
                <a:cs typeface="Comic Sans MS"/>
              </a:rPr>
              <a:t> le persone anziane </a:t>
            </a:r>
            <a:r>
              <a:rPr lang="it-IT" sz="2000" dirty="0" smtClean="0">
                <a:solidFill>
                  <a:srgbClr val="000090"/>
                </a:solidFill>
                <a:latin typeface="Comic Sans MS"/>
                <a:cs typeface="Comic Sans MS"/>
              </a:rPr>
              <a:t>rappresentano </a:t>
            </a:r>
            <a:r>
              <a:rPr lang="it-IT" sz="2000" dirty="0">
                <a:solidFill>
                  <a:srgbClr val="000090"/>
                </a:solidFill>
                <a:latin typeface="Comic Sans MS"/>
                <a:cs typeface="Comic Sans MS"/>
              </a:rPr>
              <a:t>più dei due terzi di tutti i pazienti assistiti da questi servizi</a:t>
            </a:r>
            <a:r>
              <a:rPr lang="it-IT" sz="2000" dirty="0" smtClean="0">
                <a:solidFill>
                  <a:srgbClr val="000090"/>
                </a:solidFill>
                <a:latin typeface="Comic Sans MS"/>
                <a:cs typeface="Comic Sans MS"/>
              </a:rPr>
              <a:t>.</a:t>
            </a:r>
          </a:p>
          <a:p>
            <a:r>
              <a:rPr lang="it-IT" sz="2000" dirty="0">
                <a:solidFill>
                  <a:srgbClr val="000090"/>
                </a:solidFill>
                <a:latin typeface="Comic Sans MS"/>
                <a:cs typeface="Comic Sans MS"/>
              </a:rPr>
              <a:t>I servizi specialistici di cure palliative sono molto migliorati nella descrizione dei pazienti di cui si fanno carico ma esiste una grave carenza di dati per quanto riguarda la valutazione dei pazienti con bisogni di cure palliative che non trovano una risposta adeguata a questi bisogni</a:t>
            </a:r>
          </a:p>
          <a:p>
            <a:r>
              <a:rPr lang="it-IT" sz="2000" dirty="0">
                <a:solidFill>
                  <a:srgbClr val="000090"/>
                </a:solidFill>
                <a:latin typeface="Comic Sans MS"/>
                <a:cs typeface="Comic Sans MS"/>
              </a:rPr>
              <a:t>Le persone anziane o molto anziane oggi vivono lunghi periodi della propria vita con malattie croniche complesse; una attenzione particolare deve essere posta al riconoscimento delle fasi di passaggio da questa situazione a quella nella quale invece queste malattie diventano malattie croniche ad andamento progressivo che porterà alla </a:t>
            </a:r>
            <a:r>
              <a:rPr lang="it-IT" sz="2000" dirty="0" smtClean="0">
                <a:solidFill>
                  <a:srgbClr val="000090"/>
                </a:solidFill>
                <a:latin typeface="Comic Sans MS"/>
                <a:cs typeface="Comic Sans MS"/>
              </a:rPr>
              <a:t>morte</a:t>
            </a:r>
            <a:endParaRPr lang="it-IT" sz="2000" dirty="0">
              <a:solidFill>
                <a:srgbClr val="000090"/>
              </a:solidFill>
              <a:latin typeface="Comic Sans MS"/>
              <a:cs typeface="Comic Sans MS"/>
            </a:endParaRPr>
          </a:p>
        </p:txBody>
      </p:sp>
      <p:sp>
        <p:nvSpPr>
          <p:cNvPr id="4" name="CasellaDiTesto 3"/>
          <p:cNvSpPr txBox="1"/>
          <p:nvPr/>
        </p:nvSpPr>
        <p:spPr>
          <a:xfrm>
            <a:off x="1050404" y="5738847"/>
            <a:ext cx="7411817" cy="646331"/>
          </a:xfrm>
          <a:prstGeom prst="rect">
            <a:avLst/>
          </a:prstGeom>
          <a:noFill/>
        </p:spPr>
        <p:txBody>
          <a:bodyPr wrap="none" rtlCol="0">
            <a:spAutoFit/>
          </a:bodyPr>
          <a:lstStyle/>
          <a:p>
            <a:r>
              <a:rPr lang="it-IT" dirty="0" err="1" smtClean="0"/>
              <a:t>Currow</a:t>
            </a:r>
            <a:r>
              <a:rPr lang="it-IT" dirty="0" smtClean="0"/>
              <a:t> D.C. et al. “</a:t>
            </a:r>
            <a:r>
              <a:rPr lang="it-IT" dirty="0" err="1"/>
              <a:t>Population-based</a:t>
            </a:r>
            <a:r>
              <a:rPr lang="it-IT" dirty="0"/>
              <a:t> </a:t>
            </a:r>
            <a:r>
              <a:rPr lang="it-IT" dirty="0" err="1"/>
              <a:t>models</a:t>
            </a:r>
            <a:r>
              <a:rPr lang="it-IT" dirty="0"/>
              <a:t> of planning for palliative</a:t>
            </a:r>
          </a:p>
          <a:p>
            <a:r>
              <a:rPr lang="it-IT" dirty="0"/>
              <a:t>care in </a:t>
            </a:r>
            <a:r>
              <a:rPr lang="it-IT" dirty="0" err="1"/>
              <a:t>older</a:t>
            </a:r>
            <a:r>
              <a:rPr lang="it-IT" dirty="0"/>
              <a:t> </a:t>
            </a:r>
            <a:r>
              <a:rPr lang="it-IT" dirty="0" err="1" smtClean="0"/>
              <a:t>people</a:t>
            </a:r>
            <a:r>
              <a:rPr lang="it-IT" dirty="0" smtClean="0"/>
              <a:t>” </a:t>
            </a:r>
            <a:r>
              <a:rPr lang="it-IT" dirty="0" err="1"/>
              <a:t>Curr</a:t>
            </a:r>
            <a:r>
              <a:rPr lang="it-IT" dirty="0"/>
              <a:t> </a:t>
            </a:r>
            <a:r>
              <a:rPr lang="it-IT" dirty="0" err="1"/>
              <a:t>Opin</a:t>
            </a:r>
            <a:r>
              <a:rPr lang="it-IT" dirty="0"/>
              <a:t> </a:t>
            </a:r>
            <a:r>
              <a:rPr lang="it-IT" dirty="0" err="1"/>
              <a:t>Support</a:t>
            </a:r>
            <a:r>
              <a:rPr lang="it-IT" dirty="0"/>
              <a:t> </a:t>
            </a:r>
            <a:r>
              <a:rPr lang="it-IT" dirty="0" err="1"/>
              <a:t>Palliat</a:t>
            </a:r>
            <a:r>
              <a:rPr lang="it-IT" dirty="0"/>
              <a:t> Care 2017, 11</a:t>
            </a:r>
          </a:p>
        </p:txBody>
      </p:sp>
    </p:spTree>
    <p:extLst>
      <p:ext uri="{BB962C8B-B14F-4D97-AF65-F5344CB8AC3E}">
        <p14:creationId xmlns:p14="http://schemas.microsoft.com/office/powerpoint/2010/main" val="6214188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487"/>
            <a:ext cx="8229600" cy="853141"/>
          </a:xfrm>
        </p:spPr>
        <p:txBody>
          <a:bodyPr/>
          <a:lstStyle/>
          <a:p>
            <a:r>
              <a:rPr lang="it-IT" dirty="0" smtClean="0"/>
              <a:t>Le stime in Italia</a:t>
            </a:r>
            <a:endParaRPr lang="it-IT" dirty="0"/>
          </a:p>
        </p:txBody>
      </p:sp>
      <p:sp>
        <p:nvSpPr>
          <p:cNvPr id="3" name="Segnaposto contenuto 2"/>
          <p:cNvSpPr>
            <a:spLocks noGrp="1"/>
          </p:cNvSpPr>
          <p:nvPr>
            <p:ph idx="1"/>
          </p:nvPr>
        </p:nvSpPr>
        <p:spPr/>
        <p:txBody>
          <a:bodyPr/>
          <a:lstStyle/>
          <a:p>
            <a:pPr lvl="0"/>
            <a:r>
              <a:rPr lang="it-IT" b="1" dirty="0">
                <a:solidFill>
                  <a:srgbClr val="000090"/>
                </a:solidFill>
                <a:latin typeface="Comic Sans MS"/>
                <a:cs typeface="Comic Sans MS"/>
              </a:rPr>
              <a:t>Prevalenza dei pazienti con bisogni di cure palliative (popolazione adulta): 524.000-733.000 (1-1.4%)</a:t>
            </a:r>
          </a:p>
          <a:p>
            <a:r>
              <a:rPr lang="it-IT" b="1" dirty="0">
                <a:solidFill>
                  <a:srgbClr val="000090"/>
                </a:solidFill>
                <a:latin typeface="Comic Sans MS"/>
                <a:cs typeface="Comic Sans MS"/>
              </a:rPr>
              <a:t>Incidenza dei pazienti con bisogni di cure palliative nel loro ultimo periodo di vita (% rispetto al numero totale di morti / anno): 465.000 – 517.000 (72%-80% del totale) </a:t>
            </a:r>
            <a:endParaRPr lang="it-IT" b="1" dirty="0" smtClean="0">
              <a:solidFill>
                <a:srgbClr val="000090"/>
              </a:solidFill>
              <a:latin typeface="Comic Sans MS"/>
              <a:cs typeface="Comic Sans MS"/>
            </a:endParaRPr>
          </a:p>
          <a:p>
            <a:r>
              <a:rPr lang="it-IT" b="1" dirty="0">
                <a:solidFill>
                  <a:srgbClr val="660066"/>
                </a:solidFill>
              </a:rPr>
              <a:t>Il 30-45% dei malati con bisogni di Cure Palliative richiedono un intervento di Cure Palliative Specialistiche (Global Atlas of Palliative Care </a:t>
            </a:r>
            <a:r>
              <a:rPr lang="it-IT" b="1" dirty="0" err="1">
                <a:solidFill>
                  <a:srgbClr val="660066"/>
                </a:solidFill>
              </a:rPr>
              <a:t>at</a:t>
            </a:r>
            <a:r>
              <a:rPr lang="it-IT" b="1" dirty="0">
                <a:solidFill>
                  <a:srgbClr val="660066"/>
                </a:solidFill>
              </a:rPr>
              <a:t> the end of life – WPCA e WHO 2014</a:t>
            </a:r>
            <a:r>
              <a:rPr lang="it-IT" dirty="0">
                <a:solidFill>
                  <a:srgbClr val="660066"/>
                </a:solidFill>
              </a:rPr>
              <a:t>)</a:t>
            </a:r>
            <a:endParaRPr lang="it-IT" b="1" dirty="0">
              <a:solidFill>
                <a:srgbClr val="660066"/>
              </a:solidFill>
            </a:endParaRPr>
          </a:p>
          <a:p>
            <a:endParaRPr lang="it-IT" dirty="0"/>
          </a:p>
        </p:txBody>
      </p:sp>
    </p:spTree>
    <p:extLst>
      <p:ext uri="{BB962C8B-B14F-4D97-AF65-F5344CB8AC3E}">
        <p14:creationId xmlns:p14="http://schemas.microsoft.com/office/powerpoint/2010/main" val="11005009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99344" y="1658798"/>
            <a:ext cx="8100974" cy="2818063"/>
          </a:xfrm>
        </p:spPr>
        <p:txBody>
          <a:bodyPr/>
          <a:lstStyle/>
          <a:p>
            <a:r>
              <a:rPr lang="it-IT" sz="4400" b="1" dirty="0" smtClean="0">
                <a:solidFill>
                  <a:srgbClr val="000090"/>
                </a:solidFill>
              </a:rPr>
              <a:t>Perché </a:t>
            </a:r>
            <a:r>
              <a:rPr lang="it-IT" sz="4400" b="1" dirty="0">
                <a:solidFill>
                  <a:srgbClr val="000090"/>
                </a:solidFill>
              </a:rPr>
              <a:t>la discussione sulle scelte alla fine della vita è tanto vivace? </a:t>
            </a:r>
            <a:r>
              <a:rPr lang="it-IT" sz="3600" dirty="0">
                <a:solidFill>
                  <a:srgbClr val="000090"/>
                </a:solidFill>
              </a:rPr>
              <a:t/>
            </a:r>
            <a:br>
              <a:rPr lang="it-IT" sz="3600" dirty="0">
                <a:solidFill>
                  <a:srgbClr val="000090"/>
                </a:solidFill>
              </a:rPr>
            </a:br>
            <a:endParaRPr lang="it-IT" sz="3600" dirty="0"/>
          </a:p>
        </p:txBody>
      </p:sp>
    </p:spTree>
    <p:extLst>
      <p:ext uri="{BB962C8B-B14F-4D97-AF65-F5344CB8AC3E}">
        <p14:creationId xmlns:p14="http://schemas.microsoft.com/office/powerpoint/2010/main" val="17391605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descr="Bouquet"/>
          <p:cNvSpPr>
            <a:spLocks noGrp="1" noChangeArrowheads="1"/>
          </p:cNvSpPr>
          <p:nvPr>
            <p:ph type="body" idx="1"/>
          </p:nvPr>
        </p:nvSpPr>
        <p:spPr>
          <a:xfrm>
            <a:off x="323850" y="333375"/>
            <a:ext cx="8640763" cy="4895850"/>
          </a:xfrm>
          <a:solidFill>
            <a:schemeClr val="bg2"/>
          </a:solidFill>
        </p:spPr>
        <p:txBody>
          <a:bodyPr>
            <a:normAutofit/>
          </a:bodyPr>
          <a:lstStyle/>
          <a:p>
            <a:pPr eaLnBrk="1" hangingPunct="1">
              <a:lnSpc>
                <a:spcPct val="80000"/>
              </a:lnSpc>
              <a:buFont typeface="Symbol" charset="0"/>
              <a:buChar char=""/>
              <a:defRPr/>
            </a:pPr>
            <a:r>
              <a:rPr lang="it-IT" sz="2600" b="1" dirty="0" smtClean="0">
                <a:solidFill>
                  <a:srgbClr val="000090"/>
                </a:solidFill>
                <a:latin typeface="Arial" charset="0"/>
                <a:cs typeface="+mn-cs"/>
              </a:rPr>
              <a:t>I </a:t>
            </a:r>
            <a:r>
              <a:rPr lang="it-IT" sz="2600" b="1" dirty="0" smtClean="0">
                <a:solidFill>
                  <a:srgbClr val="FF0000"/>
                </a:solidFill>
                <a:latin typeface="Arial" charset="0"/>
                <a:cs typeface="+mn-cs"/>
              </a:rPr>
              <a:t>progressi tecnologici </a:t>
            </a:r>
            <a:r>
              <a:rPr lang="it-IT" sz="2600" b="1" dirty="0" smtClean="0">
                <a:solidFill>
                  <a:srgbClr val="000090"/>
                </a:solidFill>
                <a:latin typeface="Arial" charset="0"/>
                <a:cs typeface="+mn-cs"/>
              </a:rPr>
              <a:t>hanno reso non solo più ampie le possibilità di interventi tecnici alla fine della vita, ma hanno reso più difficile capire quando un malato è realmente alla fine della vita. </a:t>
            </a:r>
          </a:p>
          <a:p>
            <a:pPr eaLnBrk="1" hangingPunct="1">
              <a:lnSpc>
                <a:spcPct val="80000"/>
              </a:lnSpc>
              <a:buFont typeface="Symbol" charset="0"/>
              <a:buChar char=""/>
              <a:defRPr/>
            </a:pPr>
            <a:r>
              <a:rPr lang="it-IT" sz="2600" b="1" dirty="0" smtClean="0">
                <a:solidFill>
                  <a:srgbClr val="000090"/>
                </a:solidFill>
                <a:latin typeface="Arial" charset="0"/>
                <a:cs typeface="+mn-cs"/>
              </a:rPr>
              <a:t>In queste situazioni, abbondano le ambiguità. Il malato può essere salvato o sta morendo? È tempo per cure aggressive o cure palliative o per entrambe? I familiari non accettano ciò che per il medico è giusto perché non possono</a:t>
            </a:r>
            <a:r>
              <a:rPr lang="ja-JP" altLang="it-IT" sz="2600" b="1" dirty="0" smtClean="0">
                <a:solidFill>
                  <a:srgbClr val="000090"/>
                </a:solidFill>
                <a:latin typeface="Arial"/>
                <a:cs typeface="+mn-cs"/>
              </a:rPr>
              <a:t>“</a:t>
            </a:r>
            <a:r>
              <a:rPr lang="it-IT" sz="2600" b="1" dirty="0" smtClean="0">
                <a:solidFill>
                  <a:srgbClr val="000090"/>
                </a:solidFill>
                <a:latin typeface="Arial" charset="0"/>
                <a:cs typeface="+mn-cs"/>
              </a:rPr>
              <a:t>lasciare andare il malato</a:t>
            </a:r>
            <a:r>
              <a:rPr lang="ja-JP" altLang="it-IT" sz="2600" b="1" dirty="0" smtClean="0">
                <a:solidFill>
                  <a:srgbClr val="000090"/>
                </a:solidFill>
                <a:latin typeface="Arial"/>
                <a:cs typeface="+mn-cs"/>
              </a:rPr>
              <a:t>”</a:t>
            </a:r>
            <a:r>
              <a:rPr lang="it-IT" sz="2600" b="1" dirty="0" smtClean="0">
                <a:solidFill>
                  <a:srgbClr val="000090"/>
                </a:solidFill>
                <a:latin typeface="Arial" charset="0"/>
                <a:cs typeface="+mn-cs"/>
              </a:rPr>
              <a:t>o perché vivono il processo del morire del loro congiunto secondo modalità, tempi, valori che noi non conosciamo? Quanto i valori e i giudizi dei medici influenzano, in modo aperto o più sottile, le decisioni dei malati?</a:t>
            </a:r>
          </a:p>
          <a:p>
            <a:pPr eaLnBrk="1" hangingPunct="1">
              <a:lnSpc>
                <a:spcPct val="80000"/>
              </a:lnSpc>
              <a:defRPr/>
            </a:pPr>
            <a:endParaRPr lang="it-IT" sz="2400" b="1" dirty="0" smtClean="0">
              <a:solidFill>
                <a:schemeClr val="bg1"/>
              </a:solidFill>
              <a:latin typeface="Arial" charset="0"/>
              <a:cs typeface="+mn-cs"/>
            </a:endParaRPr>
          </a:p>
        </p:txBody>
      </p:sp>
      <p:sp>
        <p:nvSpPr>
          <p:cNvPr id="150531" name="Text Box 3"/>
          <p:cNvSpPr txBox="1">
            <a:spLocks noChangeArrowheads="1"/>
          </p:cNvSpPr>
          <p:nvPr/>
        </p:nvSpPr>
        <p:spPr bwMode="auto">
          <a:xfrm>
            <a:off x="611188" y="5516563"/>
            <a:ext cx="8161337" cy="9159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ja-JP" altLang="it-IT" sz="1800" b="1" dirty="0">
                <a:latin typeface="Arial"/>
                <a:cs typeface="+mn-cs"/>
              </a:rPr>
              <a:t>“</a:t>
            </a:r>
            <a:r>
              <a:rPr lang="it-IT" sz="1800" b="1" dirty="0">
                <a:cs typeface="+mn-cs"/>
              </a:rPr>
              <a:t>Narrative </a:t>
            </a:r>
            <a:r>
              <a:rPr lang="it-IT" sz="1800" b="1" dirty="0" err="1">
                <a:cs typeface="+mn-cs"/>
              </a:rPr>
              <a:t>nuances</a:t>
            </a:r>
            <a:r>
              <a:rPr lang="it-IT" sz="1800" b="1" dirty="0">
                <a:cs typeface="+mn-cs"/>
              </a:rPr>
              <a:t> on </a:t>
            </a:r>
            <a:r>
              <a:rPr lang="it-IT" sz="1800" b="1" dirty="0" err="1">
                <a:cs typeface="+mn-cs"/>
              </a:rPr>
              <a:t>good</a:t>
            </a:r>
            <a:r>
              <a:rPr lang="it-IT" sz="1800" b="1" dirty="0">
                <a:cs typeface="+mn-cs"/>
              </a:rPr>
              <a:t> and </a:t>
            </a:r>
            <a:r>
              <a:rPr lang="it-IT" sz="1800" b="1" dirty="0" err="1">
                <a:cs typeface="+mn-cs"/>
              </a:rPr>
              <a:t>bad</a:t>
            </a:r>
            <a:r>
              <a:rPr lang="it-IT" sz="1800" b="1" dirty="0">
                <a:cs typeface="+mn-cs"/>
              </a:rPr>
              <a:t> </a:t>
            </a:r>
            <a:r>
              <a:rPr lang="it-IT" sz="1800" b="1" dirty="0" err="1">
                <a:cs typeface="+mn-cs"/>
              </a:rPr>
              <a:t>deaths</a:t>
            </a:r>
            <a:r>
              <a:rPr lang="it-IT" sz="1800" b="1" dirty="0">
                <a:cs typeface="+mn-cs"/>
              </a:rPr>
              <a:t>: </a:t>
            </a:r>
            <a:r>
              <a:rPr lang="it-IT" sz="1800" b="1" dirty="0" err="1" smtClean="0">
                <a:cs typeface="+mn-cs"/>
              </a:rPr>
              <a:t>internists</a:t>
            </a:r>
            <a:r>
              <a:rPr lang="it-IT" b="1" dirty="0">
                <a:latin typeface="Arial"/>
              </a:rPr>
              <a:t> </a:t>
            </a:r>
            <a:r>
              <a:rPr lang="it-IT" b="1" dirty="0" smtClean="0">
                <a:latin typeface="Arial"/>
              </a:rPr>
              <a:t>- </a:t>
            </a:r>
            <a:r>
              <a:rPr lang="it-IT" sz="1800" b="1" dirty="0" err="1" smtClean="0">
                <a:cs typeface="+mn-cs"/>
              </a:rPr>
              <a:t>tales</a:t>
            </a:r>
            <a:r>
              <a:rPr lang="it-IT" sz="1800" b="1" dirty="0" smtClean="0">
                <a:cs typeface="+mn-cs"/>
              </a:rPr>
              <a:t> </a:t>
            </a:r>
            <a:r>
              <a:rPr lang="it-IT" sz="1800" b="1" dirty="0">
                <a:cs typeface="+mn-cs"/>
              </a:rPr>
              <a:t>from high-</a:t>
            </a:r>
            <a:r>
              <a:rPr lang="it-IT" sz="1800" b="1" dirty="0" err="1">
                <a:cs typeface="+mn-cs"/>
              </a:rPr>
              <a:t>technology</a:t>
            </a:r>
            <a:r>
              <a:rPr lang="it-IT" sz="1800" b="1" dirty="0">
                <a:cs typeface="+mn-cs"/>
              </a:rPr>
              <a:t> work </a:t>
            </a:r>
            <a:r>
              <a:rPr lang="it-IT" sz="1800" b="1" dirty="0" err="1">
                <a:cs typeface="+mn-cs"/>
              </a:rPr>
              <a:t>places</a:t>
            </a:r>
            <a:r>
              <a:rPr lang="ja-JP" altLang="it-IT" sz="1800" b="1" dirty="0">
                <a:latin typeface="Arial"/>
                <a:cs typeface="+mn-cs"/>
              </a:rPr>
              <a:t>”</a:t>
            </a:r>
            <a:r>
              <a:rPr lang="it-IT" sz="1800" b="1" dirty="0">
                <a:cs typeface="+mn-cs"/>
              </a:rPr>
              <a:t> Del Vecchio </a:t>
            </a:r>
            <a:r>
              <a:rPr lang="it-IT" sz="1800" b="1" dirty="0" err="1">
                <a:cs typeface="+mn-cs"/>
              </a:rPr>
              <a:t>Good</a:t>
            </a:r>
            <a:r>
              <a:rPr lang="it-IT" sz="1800" b="1" dirty="0">
                <a:cs typeface="+mn-cs"/>
              </a:rPr>
              <a:t> M.J. et al. </a:t>
            </a:r>
            <a:r>
              <a:rPr lang="it-IT" sz="1800" b="1" dirty="0" err="1">
                <a:cs typeface="+mn-cs"/>
              </a:rPr>
              <a:t>Soc</a:t>
            </a:r>
            <a:r>
              <a:rPr lang="it-IT" sz="1800" b="1" dirty="0">
                <a:cs typeface="+mn-cs"/>
              </a:rPr>
              <a:t>. </a:t>
            </a:r>
            <a:r>
              <a:rPr lang="it-IT" sz="1800" b="1" dirty="0" err="1">
                <a:cs typeface="+mn-cs"/>
              </a:rPr>
              <a:t>Sci.Medicine</a:t>
            </a:r>
            <a:r>
              <a:rPr lang="it-IT" sz="1800" b="1" dirty="0">
                <a:cs typeface="+mn-cs"/>
              </a:rPr>
              <a:t> 2004;58:939-953</a:t>
            </a:r>
          </a:p>
        </p:txBody>
      </p:sp>
    </p:spTree>
    <p:extLst>
      <p:ext uri="{BB962C8B-B14F-4D97-AF65-F5344CB8AC3E}">
        <p14:creationId xmlns:p14="http://schemas.microsoft.com/office/powerpoint/2010/main" val="23399389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508000"/>
            <a:ext cx="8229600" cy="5618163"/>
          </a:xfrm>
          <a:solidFill>
            <a:schemeClr val="bg2"/>
          </a:solidFill>
        </p:spPr>
        <p:txBody>
          <a:bodyPr>
            <a:normAutofit/>
          </a:bodyPr>
          <a:lstStyle/>
          <a:p>
            <a:r>
              <a:rPr lang="it-IT" dirty="0">
                <a:solidFill>
                  <a:srgbClr val="000090"/>
                </a:solidFill>
                <a:latin typeface="Comic Sans MS"/>
                <a:cs typeface="Comic Sans MS"/>
              </a:rPr>
              <a:t>Perché la tecnologia medica “è oggi in grado di mantenere in vita malati in condizioni cliniche che in precedenza li avrebbero condotti alla morte e nelle quali il sopraggiungere della morte sarebbe stato considerato una benedizione.” </a:t>
            </a:r>
            <a:r>
              <a:rPr lang="it-IT" sz="2000" dirty="0" err="1" smtClean="0">
                <a:solidFill>
                  <a:schemeClr val="tx1"/>
                </a:solidFill>
                <a:latin typeface="Comic Sans MS"/>
                <a:cs typeface="Comic Sans MS"/>
              </a:rPr>
              <a:t>Lockwood</a:t>
            </a:r>
            <a:r>
              <a:rPr lang="it-IT" sz="2000" dirty="0" smtClean="0">
                <a:solidFill>
                  <a:schemeClr val="tx1"/>
                </a:solidFill>
                <a:latin typeface="Comic Sans MS"/>
                <a:cs typeface="Comic Sans MS"/>
              </a:rPr>
              <a:t> </a:t>
            </a:r>
            <a:r>
              <a:rPr lang="it-IT" sz="2000" dirty="0">
                <a:solidFill>
                  <a:schemeClr val="tx1"/>
                </a:solidFill>
                <a:latin typeface="Comic Sans MS"/>
                <a:cs typeface="Comic Sans MS"/>
              </a:rPr>
              <a:t>M. </a:t>
            </a:r>
            <a:r>
              <a:rPr lang="it-IT" sz="2000" dirty="0" smtClean="0">
                <a:solidFill>
                  <a:schemeClr val="tx1"/>
                </a:solidFill>
                <a:latin typeface="Comic Sans MS"/>
                <a:cs typeface="Comic Sans MS"/>
              </a:rPr>
              <a:t>Oxford </a:t>
            </a:r>
            <a:r>
              <a:rPr lang="it-IT" sz="2000" dirty="0" err="1" smtClean="0">
                <a:solidFill>
                  <a:schemeClr val="tx1"/>
                </a:solidFill>
                <a:latin typeface="Comic Sans MS"/>
                <a:cs typeface="Comic Sans MS"/>
              </a:rPr>
              <a:t>University</a:t>
            </a:r>
            <a:r>
              <a:rPr lang="it-IT" sz="2000" dirty="0" smtClean="0">
                <a:solidFill>
                  <a:schemeClr val="tx1"/>
                </a:solidFill>
                <a:latin typeface="Comic Sans MS"/>
                <a:cs typeface="Comic Sans MS"/>
              </a:rPr>
              <a:t> Press,1985</a:t>
            </a:r>
          </a:p>
          <a:p>
            <a:endParaRPr lang="it-IT" dirty="0" smtClean="0">
              <a:latin typeface="Comic Sans MS"/>
              <a:cs typeface="Comic Sans MS"/>
            </a:endParaRPr>
          </a:p>
          <a:p>
            <a:r>
              <a:rPr lang="it-IT" dirty="0" smtClean="0">
                <a:solidFill>
                  <a:srgbClr val="800000"/>
                </a:solidFill>
                <a:latin typeface="Comic Sans MS"/>
                <a:cs typeface="Comic Sans MS"/>
              </a:rPr>
              <a:t>“Perché </a:t>
            </a:r>
            <a:r>
              <a:rPr lang="it-IT" dirty="0">
                <a:solidFill>
                  <a:srgbClr val="800000"/>
                </a:solidFill>
                <a:latin typeface="Comic Sans MS"/>
                <a:cs typeface="Comic Sans MS"/>
              </a:rPr>
              <a:t>q</a:t>
            </a:r>
            <a:r>
              <a:rPr lang="it-IT" dirty="0" smtClean="0">
                <a:solidFill>
                  <a:srgbClr val="800000"/>
                </a:solidFill>
                <a:latin typeface="Comic Sans MS"/>
                <a:cs typeface="Comic Sans MS"/>
              </a:rPr>
              <a:t>ueste </a:t>
            </a:r>
            <a:r>
              <a:rPr lang="it-IT" dirty="0">
                <a:solidFill>
                  <a:srgbClr val="800000"/>
                </a:solidFill>
                <a:latin typeface="Comic Sans MS"/>
                <a:cs typeface="Comic Sans MS"/>
              </a:rPr>
              <a:t>nuove tecnologie hanno aperto un Vaso di Pandora relativamente al non inizio o alla sospensione di trattamenti ventilatori, alla nutrizione e idratazione negli stati vegetativi permanenti, al diritto di rifiutare i trattamenti salvavita, alla definizione stessa del concetto di morte</a:t>
            </a:r>
            <a:r>
              <a:rPr lang="it-IT" dirty="0" smtClean="0">
                <a:solidFill>
                  <a:srgbClr val="800000"/>
                </a:solidFill>
                <a:latin typeface="Comic Sans MS"/>
                <a:cs typeface="Comic Sans MS"/>
              </a:rPr>
              <a:t>.” </a:t>
            </a:r>
            <a:r>
              <a:rPr lang="it-IT" sz="2000" dirty="0" smtClean="0">
                <a:solidFill>
                  <a:srgbClr val="000000"/>
                </a:solidFill>
                <a:latin typeface="Comic Sans MS"/>
                <a:cs typeface="Comic Sans MS"/>
              </a:rPr>
              <a:t>Mc </a:t>
            </a:r>
            <a:r>
              <a:rPr lang="it-IT" sz="2000" dirty="0" err="1" smtClean="0">
                <a:solidFill>
                  <a:srgbClr val="000000"/>
                </a:solidFill>
                <a:latin typeface="Comic Sans MS"/>
                <a:cs typeface="Comic Sans MS"/>
              </a:rPr>
              <a:t>Grath</a:t>
            </a:r>
            <a:r>
              <a:rPr lang="it-IT" sz="2000" dirty="0" smtClean="0">
                <a:solidFill>
                  <a:srgbClr val="000000"/>
                </a:solidFill>
                <a:latin typeface="Comic Sans MS"/>
                <a:cs typeface="Comic Sans MS"/>
              </a:rPr>
              <a:t> P., </a:t>
            </a:r>
            <a:r>
              <a:rPr lang="it-IT" sz="2000" dirty="0" err="1">
                <a:solidFill>
                  <a:srgbClr val="000000"/>
                </a:solidFill>
                <a:latin typeface="Comic Sans MS"/>
                <a:cs typeface="Comic Sans MS"/>
              </a:rPr>
              <a:t>J</a:t>
            </a:r>
            <a:r>
              <a:rPr lang="it-IT" sz="2000" dirty="0">
                <a:solidFill>
                  <a:srgbClr val="000000"/>
                </a:solidFill>
                <a:latin typeface="Comic Sans MS"/>
                <a:cs typeface="Comic Sans MS"/>
              </a:rPr>
              <a:t>. Medicine and </a:t>
            </a:r>
            <a:r>
              <a:rPr lang="it-IT" sz="2000" dirty="0" err="1">
                <a:solidFill>
                  <a:srgbClr val="000000"/>
                </a:solidFill>
                <a:latin typeface="Comic Sans MS"/>
                <a:cs typeface="Comic Sans MS"/>
              </a:rPr>
              <a:t>Philosophy</a:t>
            </a:r>
            <a:r>
              <a:rPr lang="it-IT" sz="2000" dirty="0">
                <a:solidFill>
                  <a:srgbClr val="000000"/>
                </a:solidFill>
                <a:latin typeface="Comic Sans MS"/>
                <a:cs typeface="Comic Sans MS"/>
              </a:rPr>
              <a:t> </a:t>
            </a:r>
            <a:r>
              <a:rPr lang="it-IT" sz="2000" dirty="0" smtClean="0">
                <a:solidFill>
                  <a:srgbClr val="000000"/>
                </a:solidFill>
                <a:latin typeface="Comic Sans MS"/>
                <a:cs typeface="Comic Sans MS"/>
              </a:rPr>
              <a:t>1998;23:516-532  </a:t>
            </a:r>
            <a:endParaRPr lang="it-IT" sz="2000" dirty="0">
              <a:solidFill>
                <a:srgbClr val="000000"/>
              </a:solidFill>
              <a:latin typeface="Comic Sans MS"/>
              <a:cs typeface="Comic Sans MS"/>
            </a:endParaRPr>
          </a:p>
        </p:txBody>
      </p:sp>
    </p:spTree>
    <p:extLst>
      <p:ext uri="{BB962C8B-B14F-4D97-AF65-F5344CB8AC3E}">
        <p14:creationId xmlns:p14="http://schemas.microsoft.com/office/powerpoint/2010/main" val="32093402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tilografica">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Stilografica.thmx</Template>
  <TotalTime>2203</TotalTime>
  <Words>3689</Words>
  <Application>Microsoft Office PowerPoint</Application>
  <PresentationFormat>Presentazione su schermo (4:3)</PresentationFormat>
  <Paragraphs>115</Paragraphs>
  <Slides>40</Slides>
  <Notes>3</Notes>
  <HiddenSlides>0</HiddenSlides>
  <MMClips>0</MMClips>
  <ScaleCrop>false</ScaleCrop>
  <HeadingPairs>
    <vt:vector size="6" baseType="variant">
      <vt:variant>
        <vt:lpstr>Caratteri utilizzati</vt:lpstr>
      </vt:variant>
      <vt:variant>
        <vt:i4>13</vt:i4>
      </vt:variant>
      <vt:variant>
        <vt:lpstr>Tema</vt:lpstr>
      </vt:variant>
      <vt:variant>
        <vt:i4>1</vt:i4>
      </vt:variant>
      <vt:variant>
        <vt:lpstr>Titoli diapositive</vt:lpstr>
      </vt:variant>
      <vt:variant>
        <vt:i4>40</vt:i4>
      </vt:variant>
    </vt:vector>
  </HeadingPairs>
  <TitlesOfParts>
    <vt:vector size="54" baseType="lpstr">
      <vt:lpstr>ＭＳ Ｐゴシック</vt:lpstr>
      <vt:lpstr>Arial</vt:lpstr>
      <vt:lpstr>Calibri</vt:lpstr>
      <vt:lpstr>Century Gothic</vt:lpstr>
      <vt:lpstr>Comic Sans MS</vt:lpstr>
      <vt:lpstr>Courier New</vt:lpstr>
      <vt:lpstr>HGS明朝E</vt:lpstr>
      <vt:lpstr>Mangal</vt:lpstr>
      <vt:lpstr>Palatino Linotype</vt:lpstr>
      <vt:lpstr>Symbol</vt:lpstr>
      <vt:lpstr>Times New Roman</vt:lpstr>
      <vt:lpstr>Verdana</vt:lpstr>
      <vt:lpstr>Wingdings</vt:lpstr>
      <vt:lpstr>Stilografica</vt:lpstr>
      <vt:lpstr>Cure alla fine della vita: riflessioni etiche e normative</vt:lpstr>
      <vt:lpstr>Presentazione standard di PowerPoint</vt:lpstr>
      <vt:lpstr>LO SCENARIO</vt:lpstr>
      <vt:lpstr>Presentazione standard di PowerPoint</vt:lpstr>
      <vt:lpstr>Presentazione standard di PowerPoint</vt:lpstr>
      <vt:lpstr>Le stime in Italia</vt:lpstr>
      <vt:lpstr>Perché la discussione sulle scelte alla fine della vita è tanto vivace?  </vt:lpstr>
      <vt:lpstr>Presentazione standard di PowerPoint</vt:lpstr>
      <vt:lpstr>Presentazione standard di PowerPoint</vt:lpstr>
      <vt:lpstr>Presentazione standard di PowerPoint</vt:lpstr>
      <vt:lpstr>Presentazione standard di PowerPoint</vt:lpstr>
      <vt:lpstr> Autonomia Personale</vt:lpstr>
      <vt:lpstr>Presentazione standard di PowerPoint</vt:lpstr>
      <vt:lpstr> Autonomia Relazionale</vt:lpstr>
      <vt:lpstr>Presentazione standard di PowerPoint</vt:lpstr>
      <vt:lpstr>Una questione di diseguaglianze e di  equità… </vt:lpstr>
      <vt:lpstr>Presentazione standard di PowerPoint</vt:lpstr>
      <vt:lpstr>Presentazione standard di PowerPoint</vt:lpstr>
      <vt:lpstr>Presentazione standard di PowerPoint</vt:lpstr>
      <vt:lpstr>Presentazione standard di PowerPoint</vt:lpstr>
      <vt:lpstr>Presentazione standard di PowerPoint</vt:lpstr>
      <vt:lpstr>C’era davvero bisogno di una Legge? Oppure era sufficiente mantenere la situazione precedente, con medici che operano “in scienza e coscienza”, secondo quanto definito nel Codice Deontologico?</vt:lpstr>
      <vt:lpstr>Presentazione standard di PowerPoint</vt:lpstr>
      <vt:lpstr> La Legge è in piena coerenza con i principi sanciti, sul piano giuridico, nella nostra Costituzione ed anche recepiti nella deontologia medica e infermieristica. Un provvedimento, quindi, che, nella delicata materia delle decisioni sulle cure, non introduce principi e valori nuovi e diversi da quelli già disponibili nell’attuale quadro normativo di riferimento, ma che può servire a promuovere il cambiamento culturale necessario per rimuovere gli ostacoli e le perduranti resistenze alla messa in atto di prassi di cura sempre e comunque improntate al miglior interesse del malato (Borsellino P., Rivista Italiana Cure Palliative marzo 2018)</vt:lpstr>
      <vt:lpstr>Presentazione standard di PowerPoint</vt:lpstr>
      <vt:lpstr>Presentazione standard di PowerPoint</vt:lpstr>
      <vt:lpstr>Il consenso informato come elemento fondante della Legge e della relazione di cura </vt:lpstr>
      <vt:lpstr>Presentazione standard di PowerPoint</vt:lpstr>
      <vt:lpstr>Presentazione standard di PowerPoint</vt:lpstr>
      <vt:lpstr>Presentazione standard di PowerPoint</vt:lpstr>
      <vt:lpstr>Presentazione standard di PowerPoint</vt:lpstr>
      <vt:lpstr>Presentazione standard di PowerPoint</vt:lpstr>
      <vt:lpstr>“Definizione e raccomandazioni sulla Pianificazione Anticipate delle Cure: un consenso internazionale supportato dalla European Association for Palliative Care”  J.A.C. Rietjens et al., on behalf of the European Association for Palliative Care (EAPC) Lancet Oncol 2017;18:543–51 </vt:lpstr>
      <vt:lpstr>Presentazione standard di PowerPoint</vt:lpstr>
      <vt:lpstr>Presentazione standard di PowerPoint</vt:lpstr>
      <vt:lpstr>Presentazione standard di PowerPoint</vt:lpstr>
      <vt:lpstr>Presentazione standard di PowerPoint</vt:lpstr>
      <vt:lpstr>Una riflessione critica e (forse…) una nuova prospettiva</vt:lpstr>
      <vt:lpstr>Una riflessione critica e (forse…) una nuova prospettiva</vt:lpstr>
      <vt:lpstr>Presentazione standard di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Assemblea Soci SICP Arezzo 2014</dc:title>
  <dc:creator>Carlo Peruselli</dc:creator>
  <cp:lastModifiedBy>Lo Fiego</cp:lastModifiedBy>
  <cp:revision>322</cp:revision>
  <dcterms:created xsi:type="dcterms:W3CDTF">2014-08-13T06:38:06Z</dcterms:created>
  <dcterms:modified xsi:type="dcterms:W3CDTF">2019-05-26T20:22:00Z</dcterms:modified>
</cp:coreProperties>
</file>