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5" r:id="rId8"/>
    <p:sldId id="263" r:id="rId9"/>
    <p:sldId id="268" r:id="rId10"/>
    <p:sldId id="264" r:id="rId11"/>
    <p:sldId id="266" r:id="rId12"/>
    <p:sldId id="267" r:id="rId13"/>
    <p:sldId id="270" r:id="rId14"/>
    <p:sldId id="269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324" autoAdjust="0"/>
    <p:restoredTop sz="94660"/>
  </p:normalViewPr>
  <p:slideViewPr>
    <p:cSldViewPr snapToGrid="0">
      <p:cViewPr varScale="1">
        <p:scale>
          <a:sx n="85" d="100"/>
          <a:sy n="85" d="100"/>
        </p:scale>
        <p:origin x="12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mmagine panoramica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olo e sotto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zio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cheda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cheda nome cita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it-IT"/>
              <a:t>Fare clic per modificare gli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it-IT"/>
              <a:t>Fare clic per modificare gli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5/26/2019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xmlns="" id="{7BDE881C-FF9C-477E-9EBD-D6203093046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84212" y="278296"/>
            <a:ext cx="9864518" cy="4373217"/>
          </a:xfrm>
        </p:spPr>
        <p:txBody>
          <a:bodyPr>
            <a:normAutofit fontScale="90000"/>
          </a:bodyPr>
          <a:lstStyle/>
          <a:p>
            <a:r>
              <a:rPr lang="it-IT" sz="3200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it-IT" sz="3200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it-IT" sz="3200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it-IT" sz="3200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it-IT" sz="3200" dirty="0">
                <a:solidFill>
                  <a:schemeClr val="accent2">
                    <a:lumMod val="75000"/>
                  </a:schemeClr>
                </a:solidFill>
              </a:rPr>
              <a:t>Ordine assistenti sociali VENETO</a:t>
            </a:r>
            <a:br>
              <a:rPr lang="it-IT" sz="3200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it-IT" sz="3200" dirty="0" err="1">
                <a:solidFill>
                  <a:schemeClr val="accent2">
                    <a:lumMod val="75000"/>
                  </a:schemeClr>
                </a:solidFill>
              </a:rPr>
              <a:t>universita’</a:t>
            </a:r>
            <a:r>
              <a:rPr lang="it-IT" sz="3200" dirty="0">
                <a:solidFill>
                  <a:schemeClr val="accent2">
                    <a:lumMod val="75000"/>
                  </a:schemeClr>
                </a:solidFill>
              </a:rPr>
              <a:t> di </a:t>
            </a:r>
            <a:r>
              <a:rPr lang="it-IT" sz="3200" dirty="0" err="1">
                <a:solidFill>
                  <a:schemeClr val="accent2">
                    <a:lumMod val="75000"/>
                  </a:schemeClr>
                </a:solidFill>
              </a:rPr>
              <a:t>verona</a:t>
            </a:r>
            <a:r>
              <a:rPr lang="it-IT" sz="3200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it-IT" sz="3200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it-IT" sz="3200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it-IT" sz="3200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it-IT" sz="3200" dirty="0">
                <a:solidFill>
                  <a:schemeClr val="accent2">
                    <a:lumMod val="75000"/>
                  </a:schemeClr>
                </a:solidFill>
              </a:rPr>
              <a:t>17 MAGGIO 2019</a:t>
            </a:r>
            <a:br>
              <a:rPr lang="it-IT" sz="3200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it-IT" sz="4000" dirty="0"/>
              <a:t/>
            </a:r>
            <a:br>
              <a:rPr lang="it-IT" sz="4000" dirty="0"/>
            </a:br>
            <a:r>
              <a:rPr lang="it-IT" sz="4000" dirty="0"/>
              <a:t>Il senso del lavoro di assistente sociale in hospice</a:t>
            </a:r>
            <a:br>
              <a:rPr lang="it-IT" sz="4000" dirty="0"/>
            </a:br>
            <a:r>
              <a:rPr lang="it-IT" sz="4000" dirty="0"/>
              <a:t/>
            </a:r>
            <a:br>
              <a:rPr lang="it-IT" sz="4000" dirty="0"/>
            </a:br>
            <a:r>
              <a:rPr lang="it-IT" sz="2700" dirty="0">
                <a:solidFill>
                  <a:schemeClr val="accent2">
                    <a:lumMod val="50000"/>
                  </a:schemeClr>
                </a:solidFill>
              </a:rPr>
              <a:t>dai principi normativi alla realtà professionale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xmlns="" id="{E68677FF-C336-49E6-AEC1-9D58F41C775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84212" y="4651513"/>
            <a:ext cx="6400800" cy="1623391"/>
          </a:xfrm>
        </p:spPr>
        <p:txBody>
          <a:bodyPr>
            <a:normAutofit fontScale="92500" lnSpcReduction="10000"/>
          </a:bodyPr>
          <a:lstStyle/>
          <a:p>
            <a:endParaRPr lang="it-IT" dirty="0"/>
          </a:p>
          <a:p>
            <a:r>
              <a:rPr lang="it-IT" dirty="0"/>
              <a:t>Dr.ssa Maria Rosa Rizzi</a:t>
            </a:r>
          </a:p>
          <a:p>
            <a:r>
              <a:rPr lang="it-IT" dirty="0"/>
              <a:t>Hospice Centro Nazaret</a:t>
            </a:r>
          </a:p>
          <a:p>
            <a:r>
              <a:rPr lang="it-IT" dirty="0"/>
              <a:t>OSMC     Mestre-Venezia</a:t>
            </a:r>
          </a:p>
        </p:txBody>
      </p:sp>
    </p:spTree>
    <p:extLst>
      <p:ext uri="{BB962C8B-B14F-4D97-AF65-F5344CB8AC3E}">
        <p14:creationId xmlns:p14="http://schemas.microsoft.com/office/powerpoint/2010/main" val="188255096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>
            <a:extLst>
              <a:ext uri="{FF2B5EF4-FFF2-40B4-BE49-F238E27FC236}">
                <a16:creationId xmlns:a16="http://schemas.microsoft.com/office/drawing/2014/main" xmlns="" id="{9E9804AE-DB8E-4A9A-9329-CD953EFAA710}"/>
              </a:ext>
            </a:extLst>
          </p:cNvPr>
          <p:cNvSpPr/>
          <p:nvPr/>
        </p:nvSpPr>
        <p:spPr>
          <a:xfrm>
            <a:off x="848140" y="251791"/>
            <a:ext cx="10045148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t-IT" sz="2400" dirty="0">
                <a:highlight>
                  <a:srgbClr val="008080"/>
                </a:highlight>
              </a:rPr>
              <a:t>ASSICURARE IL RISPETTO DELLA DIGNITA</a:t>
            </a:r>
            <a:r>
              <a:rPr lang="it-IT" sz="2000" dirty="0">
                <a:highlight>
                  <a:srgbClr val="008080"/>
                </a:highlight>
              </a:rPr>
              <a:t>’</a:t>
            </a:r>
          </a:p>
          <a:p>
            <a:endParaRPr lang="it-IT" sz="2000" dirty="0">
              <a:highlight>
                <a:srgbClr val="008080"/>
              </a:highlight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it-IT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Colloquio di accoglienza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Passaggio delle informazioni alla equipe per preparare l’inserimento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contributo al lavoro di equipe nel tenere uno sguardo d’insieme, sistemico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Contributo nel lavoro di equipe alla progettualità,  attraverso il PAI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Colloqui congiunti con psicologa e/o medico con i familiari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Colloqui con i pazienti </a:t>
            </a:r>
          </a:p>
        </p:txBody>
      </p:sp>
    </p:spTree>
    <p:extLst>
      <p:ext uri="{BB962C8B-B14F-4D97-AF65-F5344CB8AC3E}">
        <p14:creationId xmlns:p14="http://schemas.microsoft.com/office/powerpoint/2010/main" val="76738587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tangolo 2">
            <a:extLst>
              <a:ext uri="{FF2B5EF4-FFF2-40B4-BE49-F238E27FC236}">
                <a16:creationId xmlns:a16="http://schemas.microsoft.com/office/drawing/2014/main" xmlns="" id="{9E9804AE-DB8E-4A9A-9329-CD953EFAA710}"/>
              </a:ext>
            </a:extLst>
          </p:cNvPr>
          <p:cNvSpPr/>
          <p:nvPr/>
        </p:nvSpPr>
        <p:spPr>
          <a:xfrm>
            <a:off x="848140" y="251791"/>
            <a:ext cx="10045148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t-IT" sz="2400" dirty="0">
                <a:highlight>
                  <a:srgbClr val="008080"/>
                </a:highlight>
              </a:rPr>
              <a:t>ASSICURARE IL RISPETTO DELLA DIGNITA</a:t>
            </a:r>
            <a:r>
              <a:rPr lang="it-IT" sz="2000" dirty="0">
                <a:highlight>
                  <a:srgbClr val="008080"/>
                </a:highlight>
              </a:rPr>
              <a:t>’</a:t>
            </a:r>
          </a:p>
          <a:p>
            <a:endParaRPr lang="it-IT" sz="2000" dirty="0">
              <a:highlight>
                <a:srgbClr val="008080"/>
              </a:highlight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endParaRPr lang="it-IT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Aiutare la famiglia al saluto finale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it-IT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Aiutare famiglie straniere alla preparazione e realizzazione del proprio rito di saluto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it-IT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Contribuire all’organizzazione di funerali di povertà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it-IT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it-IT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Co-costruzione di progetti di dimissione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it-IT" sz="2800" dirty="0"/>
          </a:p>
        </p:txBody>
      </p:sp>
    </p:spTree>
    <p:extLst>
      <p:ext uri="{BB962C8B-B14F-4D97-AF65-F5344CB8AC3E}">
        <p14:creationId xmlns:p14="http://schemas.microsoft.com/office/powerpoint/2010/main" val="11826503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xmlns="" id="{3BDCC20E-27E8-433B-8508-7136F3A0B288}"/>
              </a:ext>
            </a:extLst>
          </p:cNvPr>
          <p:cNvSpPr/>
          <p:nvPr/>
        </p:nvSpPr>
        <p:spPr>
          <a:xfrm>
            <a:off x="490330" y="903834"/>
            <a:ext cx="11145079" cy="41477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000" dirty="0">
                <a:highlight>
                  <a:srgbClr val="008080"/>
                </a:highlight>
              </a:rPr>
              <a:t>L. n° 38/2010 Art. 1, comma 2 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it-IT" sz="2000" dirty="0"/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dirty="0"/>
              <a:t>“</a:t>
            </a:r>
            <a:r>
              <a:rPr lang="it-IT" sz="2800" dirty="0"/>
              <a:t>È tutelato e garantito, in particolare, l'accesso alle cure palliative e alla terapia del dolore da parte del malato, nell'ambito dei livelli essenziali di assistenza …… al fine di assicurare il rispetto della dignità e dell'</a:t>
            </a:r>
            <a:r>
              <a:rPr lang="it-IT" sz="2800" u="sng" dirty="0"/>
              <a:t>autonomia della persona umana</a:t>
            </a:r>
            <a:r>
              <a:rPr lang="it-IT" sz="2800" dirty="0"/>
              <a:t>, il bisogno di salute, l'equità nell'accesso all'assistenza, la qualità delle cure e la loro appropriatezza riguardo alle specifiche esigenze…..</a:t>
            </a:r>
          </a:p>
        </p:txBody>
      </p:sp>
    </p:spTree>
    <p:extLst>
      <p:ext uri="{BB962C8B-B14F-4D97-AF65-F5344CB8AC3E}">
        <p14:creationId xmlns:p14="http://schemas.microsoft.com/office/powerpoint/2010/main" val="220586017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/>
          <p:cNvSpPr/>
          <p:nvPr/>
        </p:nvSpPr>
        <p:spPr>
          <a:xfrm>
            <a:off x="1208314" y="669471"/>
            <a:ext cx="9192986" cy="43441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it-IT" sz="28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Cod. Deontologico</a:t>
            </a:r>
            <a:endParaRPr lang="it-IT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it-IT" sz="28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Titolo II, c. 6 “La professione è al servizio delle persone, delle famiglie, dei gruppi, delle comunità e delle diverse aggregazioni sociali per contribuire al loro sviluppo; </a:t>
            </a:r>
            <a:r>
              <a:rPr lang="it-IT" sz="2800" u="sng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ne valorizza l’autonomia</a:t>
            </a:r>
            <a:r>
              <a:rPr lang="it-IT" sz="28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, la soggettività, la capacità di assunzione di responsabilità; li </a:t>
            </a:r>
            <a:r>
              <a:rPr lang="it-IT" sz="2800" u="sng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sostiene nel processo di cambiamento</a:t>
            </a:r>
            <a:r>
              <a:rPr lang="it-IT" sz="2800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, nell’uso delle risorse proprie e della società nel prevenire ed affrontare situazioni di bisogno o di disagio e nel promuovere ogni iniziativa atta a ridurre i rischi di emarginazione”</a:t>
            </a:r>
            <a:endParaRPr lang="it-IT" sz="2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7318619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xmlns="" id="{75078BE0-9631-4D5A-909A-B20241994D15}"/>
              </a:ext>
            </a:extLst>
          </p:cNvPr>
          <p:cNvSpPr/>
          <p:nvPr/>
        </p:nvSpPr>
        <p:spPr>
          <a:xfrm>
            <a:off x="874643" y="1179443"/>
            <a:ext cx="8269357" cy="40678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it-IT" sz="2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…..OGNI NOSTRA DIGNITA’ CONSISTE DUNQUE NEL PENSIERO. SU CIO’ NOI DOBBIAMO FAR LEVA, NON SULLO SPAZIO O LA DURATA DELLA VITA, CHE NON POSSIAMO CONOSCERE.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it-IT" sz="2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LAVORIAMO DUNQUE PER PENSARE BENE: ECCO IL PRINCIPIO DELLA MORALE…” </a:t>
            </a: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endParaRPr lang="it-IT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it-IT" sz="2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PASCAL</a:t>
            </a:r>
          </a:p>
        </p:txBody>
      </p:sp>
    </p:spTree>
    <p:extLst>
      <p:ext uri="{BB962C8B-B14F-4D97-AF65-F5344CB8AC3E}">
        <p14:creationId xmlns:p14="http://schemas.microsoft.com/office/powerpoint/2010/main" val="1748706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>
            <a:extLst>
              <a:ext uri="{FF2B5EF4-FFF2-40B4-BE49-F238E27FC236}">
                <a16:creationId xmlns:a16="http://schemas.microsoft.com/office/drawing/2014/main" xmlns="" id="{B86B0506-A13A-4147-9601-B63D09FBE801}"/>
              </a:ext>
            </a:extLst>
          </p:cNvPr>
          <p:cNvSpPr txBox="1"/>
          <p:nvPr/>
        </p:nvSpPr>
        <p:spPr>
          <a:xfrm>
            <a:off x="980660" y="861391"/>
            <a:ext cx="9090991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800" dirty="0">
                <a:highlight>
                  <a:srgbClr val="008080"/>
                </a:highlight>
              </a:rPr>
              <a:t>L. 15 marzo  2010 n° 38</a:t>
            </a:r>
          </a:p>
          <a:p>
            <a:endParaRPr lang="it-IT" sz="2800" dirty="0"/>
          </a:p>
          <a:p>
            <a:r>
              <a:rPr lang="it-IT" sz="2800" dirty="0"/>
              <a:t>art. 1: la presente legge tutela il </a:t>
            </a:r>
            <a:r>
              <a:rPr lang="it-IT" sz="2800" b="1" u="sng" dirty="0"/>
              <a:t>diritto </a:t>
            </a:r>
            <a:r>
              <a:rPr lang="it-IT" sz="2800" dirty="0"/>
              <a:t>del cittadino ad accedere alle cure palliative</a:t>
            </a:r>
          </a:p>
          <a:p>
            <a:endParaRPr lang="it-IT" sz="2800" dirty="0"/>
          </a:p>
          <a:p>
            <a:r>
              <a:rPr lang="it-IT" sz="2800" dirty="0"/>
              <a:t>---------------------------------------------------------------------------</a:t>
            </a:r>
          </a:p>
          <a:p>
            <a:endParaRPr lang="it-IT" sz="2800" dirty="0"/>
          </a:p>
          <a:p>
            <a:r>
              <a:rPr lang="it-IT" sz="2800" dirty="0"/>
              <a:t>“…. l’obiettivo delle Cure Palliative è il raggiungimento della migliore qualità di vita per il paziente e per la famiglia….”  (WHO, 1990, p. 11)</a:t>
            </a:r>
          </a:p>
        </p:txBody>
      </p:sp>
    </p:spTree>
    <p:extLst>
      <p:ext uri="{BB962C8B-B14F-4D97-AF65-F5344CB8AC3E}">
        <p14:creationId xmlns:p14="http://schemas.microsoft.com/office/powerpoint/2010/main" val="8509347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xmlns="" id="{A3C43839-BDBA-4E3D-80DE-5C6DD470B7AB}"/>
              </a:ext>
            </a:extLst>
          </p:cNvPr>
          <p:cNvSpPr/>
          <p:nvPr/>
        </p:nvSpPr>
        <p:spPr>
          <a:xfrm>
            <a:off x="861391" y="860788"/>
            <a:ext cx="10548731" cy="51155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400" dirty="0">
                <a:highlight>
                  <a:srgbClr val="008080"/>
                </a:highlight>
              </a:rPr>
              <a:t>Codice deontologico Assistenti Sociali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it-IT" sz="2400" dirty="0"/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000" dirty="0"/>
              <a:t>Titolo III, Capo I-12 </a:t>
            </a:r>
            <a:r>
              <a:rPr lang="it-IT" dirty="0"/>
              <a:t>“</a:t>
            </a:r>
            <a:r>
              <a:rPr lang="it-IT" sz="2400" dirty="0"/>
              <a:t>Nella relazione di aiuto l’assistente sociale ha il </a:t>
            </a:r>
            <a:r>
              <a:rPr lang="it-IT" sz="2400" u="sng" dirty="0"/>
              <a:t>dovere</a:t>
            </a:r>
            <a:r>
              <a:rPr lang="it-IT" sz="2400" dirty="0"/>
              <a:t> di dare, tenendo conto delle caratteristiche culturali e delle capacità di discernimento degli interessati, la più ampia informazione sui loro </a:t>
            </a:r>
            <a:r>
              <a:rPr lang="it-IT" sz="2400" u="sng" dirty="0"/>
              <a:t>diritti</a:t>
            </a:r>
            <a:r>
              <a:rPr lang="it-IT" sz="2400" dirty="0"/>
              <a:t>, sui vantaggi, svantaggi, impegni, risorse, programmi e strumenti dell’intervento professionale…..”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it-IT" dirty="0"/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000" dirty="0"/>
              <a:t>Titolo IV, Capo I-39</a:t>
            </a:r>
            <a:r>
              <a:rPr lang="it-IT" dirty="0"/>
              <a:t>: </a:t>
            </a:r>
            <a:r>
              <a:rPr lang="it-IT" sz="2400" dirty="0"/>
              <a:t>“L’assistente sociale deve contribuire ad una corretta e diffusa informazione sui servizi e le prestazioni  per favorire l'accesso e l'uso responsabile delle risorse,  a vantaggio di tutte le persone, contribuendo altresì alla promozione delle pari opportunità</a:t>
            </a:r>
            <a:r>
              <a:rPr lang="it-IT" dirty="0"/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4150460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xmlns="" id="{846D4EA1-EC18-4AEB-B5C6-EE77A755FAA8}"/>
              </a:ext>
            </a:extLst>
          </p:cNvPr>
          <p:cNvSpPr/>
          <p:nvPr/>
        </p:nvSpPr>
        <p:spPr>
          <a:xfrm>
            <a:off x="569843" y="265043"/>
            <a:ext cx="11039061" cy="60939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t-IT" sz="2800" dirty="0">
                <a:highlight>
                  <a:srgbClr val="008080"/>
                </a:highlight>
              </a:rPr>
              <a:t>INTERVENTI per la tutela dei diritti</a:t>
            </a:r>
          </a:p>
          <a:p>
            <a:endParaRPr lang="it-IT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/>
              <a:t>Fornire informazioni e aiutare le persone nell’accesso ai servizi (segretariato sociale)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it-IT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/>
              <a:t>Accompagnare la famiglia e il paziente ad una conoscenza del servizio </a:t>
            </a:r>
          </a:p>
          <a:p>
            <a:endParaRPr lang="it-IT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/>
              <a:t>Costruire con l’equipe e con la famiglia, a volte con il paziente stesso, il progetto “socio assistenziale”</a:t>
            </a:r>
          </a:p>
          <a:p>
            <a:endParaRPr lang="it-IT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/>
              <a:t>Costruire con l’equipe e la famiglia progetti alternativi al ricovero in hospice</a:t>
            </a:r>
          </a:p>
          <a:p>
            <a:r>
              <a:rPr lang="it-IT" sz="2400" dirty="0"/>
              <a:t>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400" dirty="0"/>
              <a:t>Promuovere una cultura delle cure palliative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8191457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xmlns="" id="{3BDCC20E-27E8-433B-8508-7136F3A0B288}"/>
              </a:ext>
            </a:extLst>
          </p:cNvPr>
          <p:cNvSpPr/>
          <p:nvPr/>
        </p:nvSpPr>
        <p:spPr>
          <a:xfrm>
            <a:off x="490330" y="903834"/>
            <a:ext cx="11145079" cy="41477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000" dirty="0">
                <a:highlight>
                  <a:srgbClr val="008080"/>
                </a:highlight>
              </a:rPr>
              <a:t>L. n° 38/2010 Art. 1, comma 2 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it-IT" sz="2000" dirty="0"/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dirty="0"/>
              <a:t>“</a:t>
            </a:r>
            <a:r>
              <a:rPr lang="it-IT" sz="2800" dirty="0"/>
              <a:t>È tutelato e garantito, in particolare, l'accesso alle cure palliative e alla terapia del dolore da parte del malato, nell'ambito dei livelli essenziali di assistenza …… al fine di </a:t>
            </a:r>
            <a:r>
              <a:rPr lang="it-IT" sz="2800" u="sng" dirty="0"/>
              <a:t>assicurare il rispetto della dignità</a:t>
            </a:r>
            <a:r>
              <a:rPr lang="it-IT" sz="2800" dirty="0"/>
              <a:t> e dell'autonomia della persona umana, il bisogno di salute, l'equità nell'accesso all'assistenza, la qualità delle cure e la loro appropriatezza riguardo alle specifiche esigenze…..</a:t>
            </a:r>
          </a:p>
        </p:txBody>
      </p:sp>
    </p:spTree>
    <p:extLst>
      <p:ext uri="{BB962C8B-B14F-4D97-AF65-F5344CB8AC3E}">
        <p14:creationId xmlns:p14="http://schemas.microsoft.com/office/powerpoint/2010/main" val="26507792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xmlns="" id="{5907C0E1-69FA-4328-9565-286CD06F9D06}"/>
              </a:ext>
            </a:extLst>
          </p:cNvPr>
          <p:cNvSpPr/>
          <p:nvPr/>
        </p:nvSpPr>
        <p:spPr>
          <a:xfrm>
            <a:off x="675861" y="424070"/>
            <a:ext cx="10018643" cy="61364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dirty="0">
                <a:highlight>
                  <a:srgbClr val="008080"/>
                </a:highlight>
              </a:rPr>
              <a:t>LA DIGNITA’ NEL DIRITTO</a:t>
            </a:r>
          </a:p>
          <a:p>
            <a:pPr marL="285750" indent="-285750">
              <a:lnSpc>
                <a:spcPct val="107000"/>
              </a:lnSpc>
              <a:spcAft>
                <a:spcPts val="800"/>
              </a:spcAft>
              <a:buFont typeface="Arial" panose="020B0604020202020204" pitchFamily="34" charset="0"/>
              <a:buChar char="•"/>
            </a:pPr>
            <a:r>
              <a:rPr lang="it-IT" sz="2400" dirty="0"/>
              <a:t>Dichiarazione Universale dei Diritti dell’Uomo (New York 1948)</a:t>
            </a:r>
          </a:p>
          <a:p>
            <a:pPr marL="285750" indent="-285750">
              <a:lnSpc>
                <a:spcPct val="107000"/>
              </a:lnSpc>
              <a:spcAft>
                <a:spcPts val="800"/>
              </a:spcAft>
              <a:buFont typeface="Arial" panose="020B0604020202020204" pitchFamily="34" charset="0"/>
              <a:buChar char="•"/>
            </a:pPr>
            <a:r>
              <a:rPr lang="it-IT" sz="2400" dirty="0"/>
              <a:t>Costituzione Italiana (1948)</a:t>
            </a:r>
          </a:p>
          <a:p>
            <a:pPr marL="285750" indent="-285750">
              <a:lnSpc>
                <a:spcPct val="107000"/>
              </a:lnSpc>
              <a:spcAft>
                <a:spcPts val="800"/>
              </a:spcAft>
              <a:buFont typeface="Arial" panose="020B0604020202020204" pitchFamily="34" charset="0"/>
              <a:buChar char="•"/>
            </a:pPr>
            <a:r>
              <a:rPr lang="it-IT" sz="2400" dirty="0"/>
              <a:t>Carta dei Diritti fondamentali Unione Europea (Nizza 2000, Lisbona 2007)</a:t>
            </a:r>
          </a:p>
          <a:p>
            <a:pPr marL="285750" indent="-285750">
              <a:lnSpc>
                <a:spcPct val="107000"/>
              </a:lnSpc>
              <a:spcAft>
                <a:spcPts val="800"/>
              </a:spcAft>
              <a:buFont typeface="Arial" panose="020B0604020202020204" pitchFamily="34" charset="0"/>
              <a:buChar char="•"/>
            </a:pPr>
            <a:r>
              <a:rPr lang="it-IT" sz="2400" dirty="0"/>
              <a:t>Convenzione del Consiglio d’Europa (Oviedo 1997) –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400" dirty="0"/>
              <a:t>   L. n° L. 145/2001</a:t>
            </a:r>
          </a:p>
          <a:p>
            <a:pPr marL="285750" indent="-285750">
              <a:lnSpc>
                <a:spcPct val="107000"/>
              </a:lnSpc>
              <a:spcAft>
                <a:spcPts val="800"/>
              </a:spcAft>
              <a:buFont typeface="Arial" panose="020B0604020202020204" pitchFamily="34" charset="0"/>
              <a:buChar char="•"/>
            </a:pPr>
            <a:r>
              <a:rPr lang="it-IT" sz="2400" dirty="0"/>
              <a:t>L. 833/1978; L. 328/2000; L. 38/2010; L. 219/2017</a:t>
            </a:r>
          </a:p>
          <a:p>
            <a:pPr marL="285750" indent="-285750">
              <a:lnSpc>
                <a:spcPct val="107000"/>
              </a:lnSpc>
              <a:spcAft>
                <a:spcPts val="800"/>
              </a:spcAft>
              <a:buFont typeface="Arial" panose="020B0604020202020204" pitchFamily="34" charset="0"/>
              <a:buChar char="•"/>
            </a:pPr>
            <a:r>
              <a:rPr lang="it-IT" sz="2400" dirty="0"/>
              <a:t>World </a:t>
            </a:r>
            <a:r>
              <a:rPr lang="it-IT" sz="2400" dirty="0" err="1"/>
              <a:t>Health</a:t>
            </a:r>
            <a:r>
              <a:rPr lang="it-IT" sz="2400" dirty="0"/>
              <a:t> Organization (1990; 2002; 2014)</a:t>
            </a:r>
          </a:p>
          <a:p>
            <a:pPr marL="285750" indent="-285750">
              <a:lnSpc>
                <a:spcPct val="107000"/>
              </a:lnSpc>
              <a:spcAft>
                <a:spcPts val="800"/>
              </a:spcAft>
              <a:buFont typeface="Arial" panose="020B0604020202020204" pitchFamily="34" charset="0"/>
              <a:buChar char="•"/>
            </a:pPr>
            <a:r>
              <a:rPr lang="it-IT" sz="2400" dirty="0"/>
              <a:t>Codici deontologici: Medici, Assistenti Sociali, Psicologi, Infermieri</a:t>
            </a:r>
          </a:p>
          <a:p>
            <a:pPr marL="285750" indent="-285750">
              <a:lnSpc>
                <a:spcPct val="107000"/>
              </a:lnSpc>
              <a:spcAft>
                <a:spcPts val="800"/>
              </a:spcAft>
              <a:buFont typeface="Arial" panose="020B0604020202020204" pitchFamily="34" charset="0"/>
              <a:buChar char="•"/>
            </a:pPr>
            <a:r>
              <a:rPr lang="it-IT" sz="2400" dirty="0"/>
              <a:t>Piani Socio Sanitari Nazionali </a:t>
            </a:r>
          </a:p>
          <a:p>
            <a:pPr marL="285750" indent="-285750">
              <a:lnSpc>
                <a:spcPct val="107000"/>
              </a:lnSpc>
              <a:spcAft>
                <a:spcPts val="800"/>
              </a:spcAft>
              <a:buFont typeface="Arial" panose="020B0604020202020204" pitchFamily="34" charset="0"/>
              <a:buChar char="•"/>
            </a:pPr>
            <a:r>
              <a:rPr lang="it-IT" sz="2400" dirty="0"/>
              <a:t>Piano Socio Sanitario Regione Veneto</a:t>
            </a:r>
            <a:endParaRPr lang="it-IT" sz="2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34482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xmlns="" id="{0B240771-0C5C-47FD-ABBE-273ABCF9E281}"/>
              </a:ext>
            </a:extLst>
          </p:cNvPr>
          <p:cNvSpPr/>
          <p:nvPr/>
        </p:nvSpPr>
        <p:spPr>
          <a:xfrm>
            <a:off x="1484243" y="1060174"/>
            <a:ext cx="7659757" cy="44011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32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« la dignità non è una condizione originaria dell’essere umano, ma è un concetto che si forma nelle relazioni sociali ed è un processo dinamico che si modifica di continuo</a:t>
            </a:r>
            <a:r>
              <a:rPr lang="it-IT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.»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it-IT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it-IT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it-IT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N. </a:t>
            </a:r>
            <a:r>
              <a:rPr lang="it-IT" sz="28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Luhmann</a:t>
            </a:r>
            <a:r>
              <a:rPr lang="it-IT" sz="28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«I diritti fondamentali come istituzione</a:t>
            </a:r>
            <a:r>
              <a:rPr lang="it-IT" sz="280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» 2002</a:t>
            </a:r>
            <a:endParaRPr lang="it-IT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076799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xmlns="" id="{1363CA27-BAF5-431F-881D-9EE8059F52A2}"/>
              </a:ext>
            </a:extLst>
          </p:cNvPr>
          <p:cNvSpPr/>
          <p:nvPr/>
        </p:nvSpPr>
        <p:spPr>
          <a:xfrm>
            <a:off x="1086678" y="503583"/>
            <a:ext cx="9872870" cy="4777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400" dirty="0">
                <a:highlight>
                  <a:srgbClr val="008080"/>
                </a:highlight>
              </a:rPr>
              <a:t>CODICE DEONTOLOGICO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it-IT" sz="2400" dirty="0"/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400" dirty="0"/>
              <a:t>Titolo II, c. 7: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800" dirty="0"/>
              <a:t>L’assistente sociale riconosce la centralità della  persona in ogni intervento. Considera e accoglie ogni persona portatrice di una domanda, di un bisogno, di un problema come unica e distinta da altre in analoghe situazioni e la colloca entro il suo contesto di vita, di relazione e di ambiente, inteso sia in senso antropologico-culturale che fisico. </a:t>
            </a:r>
          </a:p>
        </p:txBody>
      </p:sp>
    </p:spTree>
    <p:extLst>
      <p:ext uri="{BB962C8B-B14F-4D97-AF65-F5344CB8AC3E}">
        <p14:creationId xmlns:p14="http://schemas.microsoft.com/office/powerpoint/2010/main" val="42074019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xmlns="" id="{9A55FC71-46A0-405C-AA48-CF487E3CDA1C}"/>
              </a:ext>
            </a:extLst>
          </p:cNvPr>
          <p:cNvSpPr/>
          <p:nvPr/>
        </p:nvSpPr>
        <p:spPr>
          <a:xfrm>
            <a:off x="556592" y="371061"/>
            <a:ext cx="10111408" cy="543616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it-IT" sz="2400" i="1" dirty="0"/>
              <a:t>L. 38/2010</a:t>
            </a:r>
          </a:p>
          <a:p>
            <a:endParaRPr lang="it-IT" sz="2400" i="1" dirty="0"/>
          </a:p>
          <a:p>
            <a:r>
              <a:rPr lang="it-IT" sz="2400" i="1" dirty="0"/>
              <a:t>….Per i fini di cui ai commi 1 e 2, le strutture sanitarie che erogano cure palliative e terapia del dolore assicurano un </a:t>
            </a:r>
            <a:r>
              <a:rPr lang="it-IT" sz="2400" b="1" i="1" u="sng" dirty="0"/>
              <a:t>programma di cura individuale per il malato e per la sua famiglia</a:t>
            </a:r>
            <a:r>
              <a:rPr lang="it-IT" sz="2400" i="1" dirty="0"/>
              <a:t>, nel rispetto dei seguenti princìpi fondamentali:</a:t>
            </a:r>
            <a:endParaRPr lang="it-IT" sz="2400" dirty="0"/>
          </a:p>
          <a:p>
            <a:r>
              <a:rPr lang="it-IT" sz="2400" i="1" dirty="0"/>
              <a:t>a) </a:t>
            </a:r>
            <a:r>
              <a:rPr lang="it-IT" sz="2400" b="1" i="1" u="sng" dirty="0"/>
              <a:t>tutela della dignità e dell'autonomia</a:t>
            </a:r>
            <a:r>
              <a:rPr lang="it-IT" sz="2400" i="1" dirty="0"/>
              <a:t> del malato, senza alcuna discriminazione;</a:t>
            </a:r>
            <a:endParaRPr lang="it-IT" sz="2400" dirty="0"/>
          </a:p>
          <a:p>
            <a:r>
              <a:rPr lang="it-IT" sz="2400" i="1" dirty="0"/>
              <a:t>b) tutela e promozione della </a:t>
            </a:r>
            <a:r>
              <a:rPr lang="it-IT" sz="2400" b="1" i="1" u="sng" dirty="0"/>
              <a:t>qualità della vita</a:t>
            </a:r>
            <a:r>
              <a:rPr lang="it-IT" sz="2400" i="1" dirty="0"/>
              <a:t> fino al suo termine; </a:t>
            </a:r>
            <a:endParaRPr lang="it-IT" sz="2400" dirty="0"/>
          </a:p>
          <a:p>
            <a:r>
              <a:rPr lang="it-IT" sz="2400" i="1" dirty="0"/>
              <a:t>c) adeguato </a:t>
            </a:r>
            <a:r>
              <a:rPr lang="it-IT" sz="2400" b="1" i="1" u="sng" dirty="0"/>
              <a:t>sostegno sanitario e socio-assistenziale della persona malata e della famiglia.</a:t>
            </a:r>
            <a:endParaRPr lang="it-IT" sz="2400" dirty="0"/>
          </a:p>
          <a:p>
            <a:r>
              <a:rPr lang="it-IT" i="1" dirty="0"/>
              <a:t> </a:t>
            </a:r>
            <a:endParaRPr lang="it-IT" dirty="0"/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it-IT" sz="2800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2800" dirty="0">
                <a:solidFill>
                  <a:schemeClr val="tx2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«il tempo di cura della famiglia è un tempo di cura per il paziente”</a:t>
            </a:r>
          </a:p>
        </p:txBody>
      </p:sp>
    </p:spTree>
    <p:extLst>
      <p:ext uri="{BB962C8B-B14F-4D97-AF65-F5344CB8AC3E}">
        <p14:creationId xmlns:p14="http://schemas.microsoft.com/office/powerpoint/2010/main" val="652184522"/>
      </p:ext>
    </p:extLst>
  </p:cSld>
  <p:clrMapOvr>
    <a:masterClrMapping/>
  </p:clrMapOvr>
</p:sld>
</file>

<file path=ppt/theme/theme1.xml><?xml version="1.0" encoding="utf-8"?>
<a:theme xmlns:a="http://schemas.openxmlformats.org/drawingml/2006/main" name="Sezion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270</TotalTime>
  <Words>913</Words>
  <Application>Microsoft Office PowerPoint</Application>
  <PresentationFormat>Widescreen</PresentationFormat>
  <Paragraphs>89</Paragraphs>
  <Slides>14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5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14</vt:i4>
      </vt:variant>
    </vt:vector>
  </HeadingPairs>
  <TitlesOfParts>
    <vt:vector size="20" baseType="lpstr">
      <vt:lpstr>Arial</vt:lpstr>
      <vt:lpstr>Calibri</vt:lpstr>
      <vt:lpstr>Century Gothic</vt:lpstr>
      <vt:lpstr>Times New Roman</vt:lpstr>
      <vt:lpstr>Wingdings 3</vt:lpstr>
      <vt:lpstr>Sezione</vt:lpstr>
      <vt:lpstr>  Ordine assistenti sociali VENETO universita’ di verona  17 MAGGIO 2019  Il senso del lavoro di assistente sociale in hospice  dai principi normativi alla realtà professionale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 senso del lavoro di assistente sociale in hospice</dc:title>
  <dc:creator>maria rizzi</dc:creator>
  <cp:lastModifiedBy>Lo Fiego</cp:lastModifiedBy>
  <cp:revision>30</cp:revision>
  <dcterms:created xsi:type="dcterms:W3CDTF">2019-04-27T16:08:34Z</dcterms:created>
  <dcterms:modified xsi:type="dcterms:W3CDTF">2019-05-26T20:19:54Z</dcterms:modified>
</cp:coreProperties>
</file>

<file path=docProps/thumbnail.jpeg>
</file>