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7" r:id="rId5"/>
    <p:sldId id="272" r:id="rId6"/>
    <p:sldId id="265" r:id="rId7"/>
    <p:sldId id="278" r:id="rId8"/>
    <p:sldId id="279" r:id="rId9"/>
    <p:sldId id="286" r:id="rId10"/>
    <p:sldId id="299" r:id="rId11"/>
    <p:sldId id="300" r:id="rId12"/>
    <p:sldId id="302" r:id="rId13"/>
    <p:sldId id="303" r:id="rId14"/>
    <p:sldId id="306" r:id="rId15"/>
    <p:sldId id="324" r:id="rId16"/>
    <p:sldId id="325" r:id="rId17"/>
    <p:sldId id="326" r:id="rId18"/>
    <p:sldId id="305" r:id="rId19"/>
    <p:sldId id="307" r:id="rId20"/>
    <p:sldId id="312" r:id="rId21"/>
    <p:sldId id="308" r:id="rId22"/>
    <p:sldId id="311" r:id="rId23"/>
    <p:sldId id="309" r:id="rId24"/>
    <p:sldId id="310" r:id="rId25"/>
    <p:sldId id="313" r:id="rId26"/>
    <p:sldId id="314" r:id="rId27"/>
    <p:sldId id="315" r:id="rId28"/>
    <p:sldId id="316" r:id="rId29"/>
    <p:sldId id="318" r:id="rId30"/>
    <p:sldId id="317" r:id="rId31"/>
    <p:sldId id="327" r:id="rId32"/>
    <p:sldId id="304" r:id="rId33"/>
  </p:sldIdLst>
  <p:sldSz cx="12188825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280" autoAdjust="0"/>
  </p:normalViewPr>
  <p:slideViewPr>
    <p:cSldViewPr>
      <p:cViewPr varScale="1">
        <p:scale>
          <a:sx n="74" d="100"/>
          <a:sy n="74" d="100"/>
        </p:scale>
        <p:origin x="558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3750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799EDB99-7B06-436B-AD33-48E6C4505E4D}" type="datetime1">
              <a:rPr lang="it-IT" smtClean="0"/>
              <a:t>30/08/2018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9C567D4A-04CB-4EDF-8FB1-342A02FC8EC5}" type="slidenum">
              <a:rPr lang="it-IT" smtClean="0"/>
              <a:pPr algn="r"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7AC23401-2325-481A-9A68-4B203F7C1096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dirty="0" smtClean="0"/>
              <a:t>Fare clic per modificare gli stili del testo dello schema</a:t>
            </a:r>
          </a:p>
          <a:p>
            <a:pPr lvl="1" rtl="0"/>
            <a:r>
              <a:rPr lang="it-IT" dirty="0" smtClean="0"/>
              <a:t>Secondo livello</a:t>
            </a:r>
          </a:p>
          <a:p>
            <a:pPr lvl="2" rtl="0"/>
            <a:r>
              <a:rPr lang="it-IT" dirty="0" smtClean="0"/>
              <a:t>Terzo livello</a:t>
            </a:r>
          </a:p>
          <a:p>
            <a:pPr lvl="3" rtl="0"/>
            <a:r>
              <a:rPr lang="it-IT" dirty="0" smtClean="0"/>
              <a:t>Quarto livello</a:t>
            </a:r>
          </a:p>
          <a:p>
            <a:pPr lvl="4" rtl="0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2E61351F-DBB1-4664-ADA9-83BC7CB8848D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2001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537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98328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1351F-DBB1-4664-ADA9-83BC7CB8848D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6286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CF5A7EB-1887-4C52-8BA2-AE62A5126F9C}" type="slidenum">
              <a:rPr lang="fi-FI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fi-FI" altLang="it-IT" sz="1400" smtClean="0"/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52361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F66FA04-8194-456D-9E93-F7B288CE0622}" type="slidenum">
              <a:rPr lang="fi-FI" altLang="it-IT" sz="1400" smtClean="0"/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fi-FI" altLang="it-IT" sz="1400" smtClean="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9075" y="812800"/>
            <a:ext cx="7118350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6788" cy="48101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34193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D331A07C-984C-4FD6-BABA-1A23AFD52F7A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4530F47C-AC03-470D-8C26-5A5076F76D83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605AB5D-E577-47E9-8D6B-1979058C22B9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B493F45-4436-45B6-A684-DCF7F245D6E1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00D52B1B-EF9B-4D48-8B7A-8CC1D2E53222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F9CAD16A-E13E-47E4-8DAB-197EEA25605E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538B9406-06E7-4776-8C15-C75C02E1AB9F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F5D0C3D8-45F5-4B12-8416-21C570677B51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A416DC9B-CA5C-47B1-84ED-0B4F0E5C0D32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  <a:p>
            <a:pPr lvl="1" rtl="0"/>
            <a:r>
              <a:rPr lang="it-IT" smtClean="0"/>
              <a:t>Secondo livello</a:t>
            </a:r>
          </a:p>
          <a:p>
            <a:pPr lvl="2" rtl="0"/>
            <a:r>
              <a:rPr lang="it-IT" smtClean="0"/>
              <a:t>Terzo livello</a:t>
            </a:r>
          </a:p>
          <a:p>
            <a:pPr lvl="3" rtl="0"/>
            <a:r>
              <a:rPr lang="it-IT" smtClean="0"/>
              <a:t>Quarto livello</a:t>
            </a:r>
          </a:p>
          <a:p>
            <a:pPr lvl="4" rtl="0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8BAB580-C962-4D4D-A211-FDD89A3A3966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 descr="Segnaposto vuoto per aggiungere un'immagine. Fare clic sul segnaposto e selezionare l'immagine che si vuole aggiungere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it-IT" dirty="0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it-IT" dirty="0" smtClean="0"/>
              <a:t>Fare clic per modificare gli stili del testo dello schema</a:t>
            </a:r>
          </a:p>
          <a:p>
            <a:pPr lvl="1" rtl="0"/>
            <a:r>
              <a:rPr lang="it-IT" dirty="0" smtClean="0"/>
              <a:t>Secondo livello</a:t>
            </a:r>
          </a:p>
          <a:p>
            <a:pPr lvl="2" rtl="0"/>
            <a:r>
              <a:rPr lang="it-IT" dirty="0" smtClean="0"/>
              <a:t>Terzo livello</a:t>
            </a:r>
          </a:p>
          <a:p>
            <a:pPr lvl="3" rtl="0"/>
            <a:r>
              <a:rPr lang="it-IT" dirty="0" smtClean="0"/>
              <a:t>Quarto livello</a:t>
            </a:r>
          </a:p>
          <a:p>
            <a:pPr lvl="4" rtl="0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7DC0554D-AD7A-449F-A196-104823FFE4EF}" type="datetime1">
              <a:rPr lang="it-IT" smtClean="0"/>
              <a:pPr/>
              <a:t>30/08/2018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81FEFA0A-2F20-4B60-98C6-5FFDA469AA1C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it-IT" dirty="0" smtClean="0"/>
              <a:t>Sintesi del processo </a:t>
            </a:r>
            <a:r>
              <a:rPr lang="it-IT" smtClean="0"/>
              <a:t>metodologico di servizio </a:t>
            </a:r>
            <a:r>
              <a:rPr lang="it-IT" dirty="0" smtClean="0"/>
              <a:t>sociale e scrittura di un elaborato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93812" y="4267200"/>
            <a:ext cx="9409111" cy="1826096"/>
          </a:xfrm>
        </p:spPr>
        <p:txBody>
          <a:bodyPr rtlCol="0">
            <a:normAutofit/>
          </a:bodyPr>
          <a:lstStyle/>
          <a:p>
            <a:pPr rtl="0"/>
            <a:r>
              <a:rPr lang="it-IT" sz="1800" dirty="0" smtClean="0"/>
              <a:t>							</a:t>
            </a:r>
          </a:p>
          <a:p>
            <a:r>
              <a:rPr lang="it-IT" sz="1800" dirty="0"/>
              <a:t>CORSO DI PREPARAZIONE AGLI ESAMI DI STATO</a:t>
            </a:r>
          </a:p>
          <a:p>
            <a:pPr rtl="0"/>
            <a:endParaRPr lang="it-IT" sz="1800" dirty="0" smtClean="0"/>
          </a:p>
          <a:p>
            <a:pPr rtl="0"/>
            <a:r>
              <a:rPr lang="it-IT" sz="1800" dirty="0"/>
              <a:t>	</a:t>
            </a:r>
            <a:r>
              <a:rPr lang="it-IT" sz="1800" dirty="0" smtClean="0"/>
              <a:t>				</a:t>
            </a:r>
          </a:p>
          <a:p>
            <a:pPr rtl="0"/>
            <a:r>
              <a:rPr lang="it-IT" sz="1800" dirty="0" smtClean="0"/>
              <a:t>						dr.ssa Marilena </a:t>
            </a:r>
            <a:r>
              <a:rPr lang="it-IT" sz="1800" dirty="0" err="1" smtClean="0"/>
              <a:t>Sinigaglia</a:t>
            </a:r>
            <a:endParaRPr lang="it-IT" sz="1800" dirty="0" smtClean="0"/>
          </a:p>
          <a:p>
            <a:pPr algn="just" rtl="0"/>
            <a:r>
              <a:rPr lang="it-IT" sz="1800" dirty="0"/>
              <a:t>	</a:t>
            </a:r>
            <a:r>
              <a:rPr lang="it-IT" sz="1800" dirty="0" smtClean="0"/>
              <a:t>					Ordine degli assistenti sociali del 							Veneto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Approccio al quesito (sez. A)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b="1" dirty="0"/>
              <a:t>Con riferimento alla </a:t>
            </a:r>
            <a:r>
              <a:rPr lang="it-IT" b="1" dirty="0">
                <a:solidFill>
                  <a:srgbClr val="FF0000"/>
                </a:solidFill>
              </a:rPr>
              <a:t>normativa  in materia sociosanitaria e all'attuale organizzazione dei servizi,</a:t>
            </a:r>
            <a:r>
              <a:rPr lang="it-IT" b="1" dirty="0"/>
              <a:t> il/la </a:t>
            </a:r>
            <a:endParaRPr lang="it-IT" b="1" dirty="0" smtClean="0"/>
          </a:p>
          <a:p>
            <a:pPr marL="0" indent="0">
              <a:buNone/>
            </a:pPr>
            <a:r>
              <a:rPr lang="it-IT" b="1" dirty="0" smtClean="0"/>
              <a:t>candidato/a </a:t>
            </a:r>
            <a:r>
              <a:rPr lang="it-IT" b="1" dirty="0"/>
              <a:t>illustri gli obiettivi e le </a:t>
            </a:r>
            <a:r>
              <a:rPr lang="it-IT" b="1" dirty="0">
                <a:solidFill>
                  <a:srgbClr val="FFC000"/>
                </a:solidFill>
              </a:rPr>
              <a:t>possibili scelte operative </a:t>
            </a:r>
            <a:r>
              <a:rPr lang="it-IT" b="1" dirty="0">
                <a:solidFill>
                  <a:srgbClr val="7030A0"/>
                </a:solidFill>
              </a:rPr>
              <a:t>a sostegno dei diritti delle persone non autosufficienti.</a:t>
            </a:r>
          </a:p>
          <a:p>
            <a:pPr marL="0" indent="0">
              <a:buNone/>
            </a:pPr>
            <a:r>
              <a:rPr lang="it-IT" sz="2100" b="1" dirty="0"/>
              <a:t>	</a:t>
            </a:r>
            <a:r>
              <a:rPr lang="it-IT" sz="2100" b="1" dirty="0" smtClean="0"/>
              <a:t>		</a:t>
            </a:r>
          </a:p>
          <a:p>
            <a:pPr marL="0" indent="0">
              <a:buNone/>
            </a:pPr>
            <a:r>
              <a:rPr lang="it-IT" sz="2100" b="1" dirty="0"/>
              <a:t>	</a:t>
            </a:r>
            <a:r>
              <a:rPr lang="it-IT" sz="2100" b="1" dirty="0" smtClean="0"/>
              <a:t>	</a:t>
            </a:r>
            <a:r>
              <a:rPr lang="it-IT" sz="2100" b="1" u="sng" dirty="0" smtClean="0">
                <a:solidFill>
                  <a:srgbClr val="FF0000"/>
                </a:solidFill>
              </a:rPr>
              <a:t>Troppo ampio: contestualizzare dopo la parte generale</a:t>
            </a:r>
          </a:p>
          <a:p>
            <a:pPr marL="0" indent="0">
              <a:buNone/>
            </a:pPr>
            <a:endParaRPr lang="it-IT" sz="2100" b="1" dirty="0" smtClean="0"/>
          </a:p>
          <a:p>
            <a:pPr marL="0" indent="0">
              <a:buNone/>
            </a:pPr>
            <a:r>
              <a:rPr lang="it-IT" sz="2100" b="1" dirty="0" smtClean="0"/>
              <a:t>Tridimensionalità</a:t>
            </a:r>
            <a:r>
              <a:rPr lang="it-IT" sz="2100" b="1" dirty="0"/>
              <a:t>			</a:t>
            </a:r>
            <a:r>
              <a:rPr lang="it-IT" sz="2100" b="1" dirty="0">
                <a:solidFill>
                  <a:srgbClr val="FFC000"/>
                </a:solidFill>
              </a:rPr>
              <a:t>destinatari (cittadini, bisogni e risorse)</a:t>
            </a:r>
          </a:p>
          <a:p>
            <a:pPr marL="0" indent="0">
              <a:buNone/>
            </a:pPr>
            <a:r>
              <a:rPr lang="it-IT" sz="2100" b="1" dirty="0">
                <a:solidFill>
                  <a:srgbClr val="FFC000"/>
                </a:solidFill>
              </a:rPr>
              <a:t>				organizzazione (regole e risorse)</a:t>
            </a:r>
          </a:p>
          <a:p>
            <a:pPr marL="0" indent="0">
              <a:buNone/>
            </a:pPr>
            <a:r>
              <a:rPr lang="it-IT" sz="2100" b="1" dirty="0">
                <a:solidFill>
                  <a:srgbClr val="FFC000"/>
                </a:solidFill>
              </a:rPr>
              <a:t>				comunità (limiti e potenzialità)</a:t>
            </a:r>
          </a:p>
          <a:p>
            <a:pPr marL="0" indent="0">
              <a:buNone/>
            </a:pPr>
            <a:endParaRPr lang="it-IT" sz="2100" dirty="0"/>
          </a:p>
          <a:p>
            <a:pPr marL="0" indent="0">
              <a:buNone/>
            </a:pPr>
            <a:r>
              <a:rPr lang="it-IT" sz="2100" b="1" dirty="0"/>
              <a:t>Responsabilità della valutazione condivisa    </a:t>
            </a:r>
            <a:r>
              <a:rPr lang="it-IT" sz="2100" dirty="0" err="1">
                <a:solidFill>
                  <a:srgbClr val="FFC000"/>
                </a:solidFill>
              </a:rPr>
              <a:t>as</a:t>
            </a:r>
            <a:r>
              <a:rPr lang="it-IT" sz="2100" dirty="0">
                <a:solidFill>
                  <a:srgbClr val="FFC000"/>
                </a:solidFill>
              </a:rPr>
              <a:t>, operatori, cittadini-utenti, amministratori</a:t>
            </a:r>
          </a:p>
          <a:p>
            <a:pPr marL="0" indent="0">
              <a:buNone/>
            </a:pPr>
            <a:r>
              <a:rPr lang="it-IT" sz="2100" b="1" dirty="0"/>
              <a:t>Strategie di </a:t>
            </a:r>
            <a:r>
              <a:rPr lang="it-IT" sz="2100" b="1" i="1" dirty="0" err="1"/>
              <a:t>empowerment</a:t>
            </a:r>
            <a:r>
              <a:rPr lang="it-IT" sz="2100" i="1" dirty="0"/>
              <a:t>		      </a:t>
            </a:r>
            <a:r>
              <a:rPr lang="it-IT" sz="2100" i="1" dirty="0">
                <a:solidFill>
                  <a:srgbClr val="FFC000"/>
                </a:solidFill>
              </a:rPr>
              <a:t>progetto di autonomia possibile</a:t>
            </a:r>
          </a:p>
          <a:p>
            <a:pPr marL="0" indent="0">
              <a:buNone/>
            </a:pPr>
            <a:r>
              <a:rPr lang="it-IT" sz="2100" i="1" dirty="0">
                <a:solidFill>
                  <a:srgbClr val="FFC000"/>
                </a:solidFill>
              </a:rPr>
              <a:t>				      coinvolgimento di altri soggetti (familiari, vicini, 					      </a:t>
            </a:r>
            <a:r>
              <a:rPr lang="it-IT" sz="2100" i="1" dirty="0" smtClean="0">
                <a:solidFill>
                  <a:srgbClr val="FFC000"/>
                </a:solidFill>
              </a:rPr>
              <a:t>	       volontari…)</a:t>
            </a:r>
            <a:endParaRPr lang="it-IT" sz="2100" i="1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it-IT" sz="2100" b="1" dirty="0"/>
              <a:t>Prospettiva di integrazione 		      </a:t>
            </a:r>
            <a:r>
              <a:rPr lang="it-IT" sz="2100" b="1" dirty="0" smtClean="0">
                <a:solidFill>
                  <a:srgbClr val="FFC000"/>
                </a:solidFill>
              </a:rPr>
              <a:t>ricerca di </a:t>
            </a:r>
            <a:r>
              <a:rPr lang="it-IT" sz="2100" dirty="0" smtClean="0">
                <a:solidFill>
                  <a:srgbClr val="FFC000"/>
                </a:solidFill>
              </a:rPr>
              <a:t>strumenti </a:t>
            </a:r>
            <a:r>
              <a:rPr lang="it-IT" sz="2100" dirty="0">
                <a:solidFill>
                  <a:srgbClr val="FFC000"/>
                </a:solidFill>
              </a:rPr>
              <a:t>più efficaci (</a:t>
            </a:r>
            <a:r>
              <a:rPr lang="it-IT" sz="2100" dirty="0" err="1">
                <a:solidFill>
                  <a:srgbClr val="FFC000"/>
                </a:solidFill>
              </a:rPr>
              <a:t>mdb</a:t>
            </a:r>
            <a:r>
              <a:rPr lang="it-IT" sz="2100" dirty="0">
                <a:solidFill>
                  <a:srgbClr val="FFC000"/>
                </a:solidFill>
              </a:rPr>
              <a:t>, specialisti, …)</a:t>
            </a:r>
          </a:p>
          <a:p>
            <a:pPr marL="0" indent="0">
              <a:buNone/>
            </a:pPr>
            <a:endParaRPr lang="it-IT" sz="2100" dirty="0"/>
          </a:p>
        </p:txBody>
      </p:sp>
      <p:sp>
        <p:nvSpPr>
          <p:cNvPr id="4" name="Freccia a destra 3"/>
          <p:cNvSpPr/>
          <p:nvPr/>
        </p:nvSpPr>
        <p:spPr>
          <a:xfrm>
            <a:off x="1557908" y="24928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Fasi del processo di aiuto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97868" y="1628800"/>
            <a:ext cx="9601200" cy="4495800"/>
          </a:xfrm>
        </p:spPr>
        <p:txBody>
          <a:bodyPr>
            <a:normAutofit fontScale="92500" lnSpcReduction="10000"/>
          </a:bodyPr>
          <a:lstStyle/>
          <a:p>
            <a:endParaRPr lang="it-IT" b="1" dirty="0" smtClean="0">
              <a:solidFill>
                <a:srgbClr val="006600"/>
              </a:solidFill>
              <a:latin typeface="Calibri-Bold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ANALISI DOMANDA, BISOGNI E RISORSE </a:t>
            </a:r>
            <a:r>
              <a:rPr lang="it-IT" dirty="0" smtClean="0">
                <a:solidFill>
                  <a:schemeClr val="tx2"/>
                </a:solidFill>
                <a:latin typeface="Calibri-Bold"/>
              </a:rPr>
              <a:t>(</a:t>
            </a:r>
            <a:r>
              <a:rPr lang="it-IT" i="1" dirty="0" smtClean="0">
                <a:solidFill>
                  <a:schemeClr val="tx2"/>
                </a:solidFill>
                <a:latin typeface="Calibri-Bold"/>
              </a:rPr>
              <a:t>Quale gravità? Quale peso?)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VALUTAZIONE «CONDIVISA» </a:t>
            </a:r>
            <a:r>
              <a:rPr lang="it-IT" b="1" dirty="0">
                <a:solidFill>
                  <a:srgbClr val="006600"/>
                </a:solidFill>
                <a:latin typeface="Calibri-Bold"/>
              </a:rPr>
              <a:t>(Vincoli,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Rischi, Potenzialità, Risorse, quale «prognosi»…?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OBIETTIVI DEL PROGETTO (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Dove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arrivare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? Che cosa fare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, come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, quando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con 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chi, con quali mezzi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e tempi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…?) </a:t>
            </a:r>
            <a:r>
              <a:rPr lang="it-IT" sz="1200" i="1" dirty="0" smtClean="0">
                <a:solidFill>
                  <a:srgbClr val="000000"/>
                </a:solidFill>
                <a:latin typeface="Calibri-Italic"/>
              </a:rPr>
              <a:t>(</a:t>
            </a:r>
            <a:r>
              <a:rPr lang="it-IT" sz="1200" i="1" dirty="0" err="1" smtClean="0">
                <a:solidFill>
                  <a:srgbClr val="000000"/>
                </a:solidFill>
                <a:latin typeface="Calibri-Italic"/>
              </a:rPr>
              <a:t>Fargion</a:t>
            </a:r>
            <a:r>
              <a:rPr lang="it-IT" sz="1200" i="1" dirty="0" smtClean="0">
                <a:solidFill>
                  <a:srgbClr val="000000"/>
                </a:solidFill>
                <a:latin typeface="Calibri-Italic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it-IT" dirty="0">
                <a:solidFill>
                  <a:srgbClr val="FF0000"/>
                </a:solidFill>
                <a:latin typeface="Calibri" panose="020F0502020204030204" pitchFamily="34" charset="0"/>
              </a:rPr>
              <a:t>Contratto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ATTUAZIONE DEL PIANO </a:t>
            </a:r>
            <a:r>
              <a:rPr lang="it-IT" b="1" dirty="0" smtClean="0">
                <a:latin typeface="Calibri-Bold"/>
              </a:rPr>
              <a:t>   (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Azioni – Verifiche in itinere)</a:t>
            </a:r>
            <a:endParaRPr lang="it-IT" i="1" dirty="0">
              <a:solidFill>
                <a:srgbClr val="000000"/>
              </a:solidFill>
              <a:latin typeface="Calibri-Italic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6600"/>
                </a:solidFill>
                <a:latin typeface="Calibri-Bold"/>
              </a:rPr>
              <a:t>VALUTAZIONE FINALE OBIETTIVI e PIANO 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Che cosa </a:t>
            </a:r>
            <a:r>
              <a:rPr lang="it-IT" i="1" dirty="0">
                <a:solidFill>
                  <a:srgbClr val="000000"/>
                </a:solidFill>
                <a:latin typeface="Calibri-Italic"/>
              </a:rPr>
              <a:t>ho ottenuto</a:t>
            </a:r>
            <a:r>
              <a:rPr lang="it-IT" i="1" dirty="0" smtClean="0">
                <a:solidFill>
                  <a:srgbClr val="000000"/>
                </a:solidFill>
                <a:latin typeface="Calibri-Italic"/>
              </a:rPr>
              <a:t>?)</a:t>
            </a:r>
            <a:endParaRPr lang="it-IT" i="1" dirty="0">
              <a:solidFill>
                <a:srgbClr val="000000"/>
              </a:solidFill>
              <a:latin typeface="Calibri-Italic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 smtClean="0">
                <a:solidFill>
                  <a:srgbClr val="008100"/>
                </a:solidFill>
                <a:latin typeface="Calibri-Bold"/>
              </a:rPr>
              <a:t>CHIUSURA O RIPROGETTAZIONE                  </a:t>
            </a:r>
            <a:r>
              <a:rPr lang="it-IT" sz="1300" b="1" dirty="0" smtClean="0">
                <a:solidFill>
                  <a:schemeClr val="tx2"/>
                </a:solidFill>
                <a:latin typeface="Calibri-Bold"/>
              </a:rPr>
              <a:t>(</a:t>
            </a:r>
            <a:r>
              <a:rPr lang="it-IT" sz="1300" dirty="0" smtClean="0">
                <a:solidFill>
                  <a:schemeClr val="tx2"/>
                </a:solidFill>
                <a:latin typeface="Calibri-Bold"/>
              </a:rPr>
              <a:t>Neve)</a:t>
            </a:r>
            <a:endParaRPr lang="it-IT" sz="1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58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Come scrivere? Partire dal tipo di richiesta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Comprensione del quesito</a:t>
            </a:r>
            <a:endParaRPr lang="it-IT" dirty="0"/>
          </a:p>
          <a:p>
            <a:pPr marL="342900" indent="-342900"/>
            <a:r>
              <a:rPr lang="it-IT" dirty="0" smtClean="0"/>
              <a:t>Individuare il tipo di richiesta</a:t>
            </a:r>
          </a:p>
          <a:p>
            <a:pPr marL="0" indent="0">
              <a:buNone/>
            </a:pPr>
            <a:r>
              <a:rPr lang="it-IT" dirty="0" smtClean="0"/>
              <a:t>DESCRIZIONE (difficile che si chieda solo  …)</a:t>
            </a:r>
            <a:endParaRPr lang="it-IT" i="1" dirty="0"/>
          </a:p>
          <a:p>
            <a:pPr marL="0" indent="0">
              <a:buNone/>
            </a:pPr>
            <a:r>
              <a:rPr lang="it-IT" dirty="0" smtClean="0"/>
              <a:t>FARE UNA VALUTAZIONE</a:t>
            </a:r>
          </a:p>
          <a:p>
            <a:pPr marL="0" indent="0">
              <a:buNone/>
            </a:pPr>
            <a:r>
              <a:rPr lang="it-IT" dirty="0" smtClean="0"/>
              <a:t>PREDISPORRE DELLE PROPOSTE (inserire sempre la valutazione)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PIU’ RICHIESTE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							(Neve)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036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Focalizzare gli argomenti richiesti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Quali sono i </a:t>
            </a:r>
            <a:r>
              <a:rPr lang="it-IT" b="1" dirty="0"/>
              <a:t>CONCETTI ESSENZIALI </a:t>
            </a:r>
            <a:r>
              <a:rPr lang="it-IT" dirty="0" smtClean="0"/>
              <a:t>che mi </a:t>
            </a:r>
            <a:r>
              <a:rPr lang="it-IT" dirty="0"/>
              <a:t>vengono </a:t>
            </a:r>
            <a:r>
              <a:rPr lang="it-IT" dirty="0" smtClean="0"/>
              <a:t>richiesti?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parole-chiave</a:t>
            </a:r>
          </a:p>
          <a:p>
            <a:pPr marL="0" indent="0">
              <a:buNone/>
            </a:pPr>
            <a:r>
              <a:rPr lang="it-IT" dirty="0"/>
              <a:t>ragionamento richiesto</a:t>
            </a:r>
          </a:p>
          <a:p>
            <a:pPr marL="0" indent="0">
              <a:buNone/>
            </a:pPr>
            <a:r>
              <a:rPr lang="it-IT" dirty="0"/>
              <a:t>indicazioni di percorso</a:t>
            </a:r>
          </a:p>
          <a:p>
            <a:r>
              <a:rPr lang="it-IT" dirty="0" smtClean="0"/>
              <a:t>E </a:t>
            </a:r>
            <a:r>
              <a:rPr lang="it-IT" dirty="0"/>
              <a:t>quali sono i </a:t>
            </a:r>
            <a:r>
              <a:rPr lang="it-IT" b="1" dirty="0"/>
              <a:t>CONFINI </a:t>
            </a:r>
            <a:r>
              <a:rPr lang="it-IT" dirty="0"/>
              <a:t>entro cui </a:t>
            </a:r>
            <a:r>
              <a:rPr lang="it-IT" dirty="0" smtClean="0"/>
              <a:t>attenersi, (</a:t>
            </a:r>
            <a:r>
              <a:rPr lang="it-IT" dirty="0"/>
              <a:t>per non andare fuori tema</a:t>
            </a:r>
            <a:r>
              <a:rPr lang="it-IT" dirty="0" smtClean="0"/>
              <a:t>!)?</a:t>
            </a:r>
          </a:p>
          <a:p>
            <a:pPr marL="2194560" lvl="8" indent="0">
              <a:buNone/>
            </a:pPr>
            <a:endParaRPr lang="it-IT" dirty="0" smtClean="0"/>
          </a:p>
          <a:p>
            <a:pPr marL="2194560" lvl="8" indent="0">
              <a:buNone/>
            </a:pPr>
            <a:endParaRPr lang="it-IT" dirty="0"/>
          </a:p>
          <a:p>
            <a:pPr marL="2194560" lvl="8" indent="0">
              <a:buNone/>
            </a:pPr>
            <a:r>
              <a:rPr lang="it-IT" dirty="0" smtClean="0"/>
              <a:t>                                     (Neve)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017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Pensare e progettare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Che </a:t>
            </a:r>
            <a:r>
              <a:rPr lang="it-IT" dirty="0"/>
              <a:t>cosa </a:t>
            </a:r>
            <a:r>
              <a:rPr lang="it-IT" dirty="0" smtClean="0"/>
              <a:t>voglio DIMOSTRARE</a:t>
            </a:r>
            <a:r>
              <a:rPr lang="it-IT" dirty="0"/>
              <a:t>?</a:t>
            </a:r>
          </a:p>
          <a:p>
            <a:pPr marL="0" indent="0">
              <a:buNone/>
            </a:pPr>
            <a:r>
              <a:rPr lang="it-IT" dirty="0" smtClean="0"/>
              <a:t>Quali </a:t>
            </a:r>
            <a:r>
              <a:rPr lang="it-IT" dirty="0"/>
              <a:t>possono essere </a:t>
            </a:r>
            <a:r>
              <a:rPr lang="it-IT" dirty="0" smtClean="0"/>
              <a:t>le ARGOMENTAZIONI </a:t>
            </a:r>
            <a:r>
              <a:rPr lang="it-IT" dirty="0"/>
              <a:t>da </a:t>
            </a:r>
            <a:r>
              <a:rPr lang="it-IT" dirty="0" smtClean="0"/>
              <a:t>portare?</a:t>
            </a:r>
          </a:p>
          <a:p>
            <a:pPr marL="0" indent="0">
              <a:buNone/>
            </a:pPr>
            <a:r>
              <a:rPr lang="it-IT" dirty="0" smtClean="0"/>
              <a:t>Come SVILUPPO  gli argomenti individuati?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Come </a:t>
            </a:r>
            <a:r>
              <a:rPr lang="it-IT" dirty="0"/>
              <a:t>mettere IN ORDINE </a:t>
            </a:r>
            <a:r>
              <a:rPr lang="it-IT" dirty="0" smtClean="0"/>
              <a:t>le varie </a:t>
            </a:r>
            <a:r>
              <a:rPr lang="it-IT" dirty="0"/>
              <a:t>idee</a:t>
            </a:r>
            <a:r>
              <a:rPr lang="it-IT" dirty="0" smtClean="0"/>
              <a:t>?</a:t>
            </a:r>
          </a:p>
          <a:p>
            <a:r>
              <a:rPr lang="it-IT" dirty="0" smtClean="0"/>
              <a:t>Strutturare il testo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1026" name="Picture 2" descr="Risultati immagini per struttura del testo argomentati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79" y="4437112"/>
            <a:ext cx="1482425" cy="110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sultati immagini per struttura del testo argomentati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540" y="3789040"/>
            <a:ext cx="2457964" cy="228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54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3813" y="116632"/>
            <a:ext cx="9601200" cy="140736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 smtClean="0">
                <a:solidFill>
                  <a:srgbClr val="00B050"/>
                </a:solidFill>
              </a:rPr>
              <a:t>ANALISI della DOMANDA</a:t>
            </a:r>
            <a:r>
              <a:rPr lang="it-IT" b="1" dirty="0">
                <a:solidFill>
                  <a:srgbClr val="00B050"/>
                </a:solidFill>
              </a:rPr>
              <a:t>, </a:t>
            </a:r>
            <a:r>
              <a:rPr lang="it-IT" b="1" dirty="0" smtClean="0">
                <a:solidFill>
                  <a:schemeClr val="accent6"/>
                </a:solidFill>
              </a:rPr>
              <a:t/>
            </a:r>
            <a:br>
              <a:rPr lang="it-IT" b="1" dirty="0" smtClean="0">
                <a:solidFill>
                  <a:schemeClr val="accent6"/>
                </a:solidFill>
              </a:rPr>
            </a:br>
            <a:r>
              <a:rPr lang="it-IT" b="1" dirty="0" smtClean="0"/>
              <a:t>Lettura </a:t>
            </a:r>
            <a:r>
              <a:rPr lang="it-IT" b="1" dirty="0"/>
              <a:t>del problema </a:t>
            </a:r>
            <a:r>
              <a:rPr lang="it-IT" b="1" dirty="0" smtClean="0"/>
              <a:t>(e l’inizio di una </a:t>
            </a:r>
            <a:r>
              <a:rPr lang="it-IT" b="1" dirty="0"/>
              <a:t>relazione</a:t>
            </a:r>
            <a:r>
              <a:rPr lang="it-IT" b="1" dirty="0" smtClean="0"/>
              <a:t>)</a:t>
            </a:r>
            <a:r>
              <a:rPr lang="it-IT" b="1" dirty="0"/>
              <a:t/>
            </a:r>
            <a:br>
              <a:rPr lang="it-IT" b="1" dirty="0"/>
            </a:b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FF6600"/>
                </a:solidFill>
                <a:latin typeface="BookmanOldStyle-Bold"/>
              </a:rPr>
              <a:t>Raccolta </a:t>
            </a:r>
            <a:r>
              <a:rPr lang="it-IT" b="1" dirty="0">
                <a:solidFill>
                  <a:srgbClr val="FF6600"/>
                </a:solidFill>
                <a:latin typeface="BookmanOldStyle-Bold"/>
              </a:rPr>
              <a:t>dati </a:t>
            </a: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ed informazioni necessarie per la  </a:t>
            </a:r>
            <a:r>
              <a:rPr lang="it-IT" b="1" dirty="0">
                <a:solidFill>
                  <a:srgbClr val="FF6600"/>
                </a:solidFill>
                <a:latin typeface="BookmanOldStyle-Bold"/>
              </a:rPr>
              <a:t>valutazione</a:t>
            </a:r>
          </a:p>
          <a:p>
            <a:pPr marL="0" indent="0">
              <a:buNone/>
            </a:pPr>
            <a:endParaRPr lang="it-IT" dirty="0" smtClean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Focus                                 </a:t>
            </a:r>
            <a:r>
              <a:rPr lang="it-IT" dirty="0">
                <a:solidFill>
                  <a:srgbClr val="000000"/>
                </a:solidFill>
                <a:latin typeface="BookmanOldStyle"/>
              </a:rPr>
              <a:t>PROBLEMI </a:t>
            </a: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e RISORSE (sempre su più 					dimensioni)</a:t>
            </a:r>
            <a:endParaRPr lang="it-IT" dirty="0">
              <a:solidFill>
                <a:srgbClr val="000000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  </a:t>
            </a:r>
          </a:p>
          <a:p>
            <a:pPr marL="0" indent="0" algn="ctr">
              <a:buNone/>
            </a:pPr>
            <a:r>
              <a:rPr lang="it-IT" sz="1800" b="1" dirty="0" smtClean="0">
                <a:solidFill>
                  <a:srgbClr val="FFC000"/>
                </a:solidFill>
              </a:rPr>
              <a:t>Prima </a:t>
            </a:r>
            <a:r>
              <a:rPr lang="it-IT" sz="1800" b="1" dirty="0">
                <a:solidFill>
                  <a:srgbClr val="FFC000"/>
                </a:solidFill>
              </a:rPr>
              <a:t>domanda= orientamento o presa in carico?</a:t>
            </a:r>
          </a:p>
          <a:p>
            <a:pPr marL="0" indent="0">
              <a:buNone/>
            </a:pPr>
            <a:endParaRPr lang="it-IT" sz="1400" dirty="0">
              <a:solidFill>
                <a:srgbClr val="000000"/>
              </a:solidFill>
              <a:latin typeface="Chalkboard"/>
            </a:endParaRPr>
          </a:p>
          <a:p>
            <a:pPr marL="0" indent="0">
              <a:buNone/>
            </a:pPr>
            <a:endParaRPr lang="it-IT" sz="1400" dirty="0" smtClean="0">
              <a:solidFill>
                <a:srgbClr val="000000"/>
              </a:solidFill>
              <a:latin typeface="Chalkboard"/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2926060" y="32849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2375744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2240569" y="489652"/>
            <a:ext cx="8229024" cy="1144921"/>
          </a:xfrm>
        </p:spPr>
        <p:txBody>
          <a:bodyPr vert="horz" lIns="91440" tIns="25474" rIns="91440" bIns="45720" rtlCol="0" anchor="b">
            <a:normAutofit/>
          </a:bodyPr>
          <a:lstStyle/>
          <a:p>
            <a:pPr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3266" b="1" dirty="0" smtClean="0">
                <a:solidFill>
                  <a:srgbClr val="FF0000"/>
                </a:solidFill>
              </a:rPr>
              <a:t>Esempio: Analisi della situazione di un minore </a:t>
            </a:r>
            <a:endParaRPr lang="it-IT" altLang="it-IT" sz="3266" b="1" dirty="0">
              <a:solidFill>
                <a:srgbClr val="FF0000"/>
              </a:solidFill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1946778" y="1991730"/>
            <a:ext cx="8260707" cy="5119737"/>
          </a:xfrm>
        </p:spPr>
        <p:txBody>
          <a:bodyPr/>
          <a:lstStyle/>
          <a:p>
            <a:pPr marL="378768" indent="-283716">
              <a:buClr>
                <a:srgbClr val="0066CC"/>
              </a:buClr>
              <a:buSzPct val="45000"/>
              <a:buFont typeface="Wingdings" panose="05000000000000000000" pitchFamily="2" charset="2"/>
              <a:buChar char=""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996" dirty="0" smtClean="0">
                <a:solidFill>
                  <a:srgbClr val="FF0000"/>
                </a:solidFill>
              </a:rPr>
              <a:t>Analisi </a:t>
            </a:r>
            <a:r>
              <a:rPr lang="fi-FI" altLang="it-IT" sz="1996" dirty="0"/>
              <a:t>s</a:t>
            </a:r>
            <a:r>
              <a:rPr lang="fi-FI" altLang="it-IT" sz="1996" dirty="0" smtClean="0"/>
              <a:t>u </a:t>
            </a:r>
            <a:r>
              <a:rPr lang="fi-FI" altLang="it-IT" sz="1996" dirty="0"/>
              <a:t>più livelli: minore, genitori e contesto ambientale in cui minore e famiglia sono inseriti</a:t>
            </a:r>
          </a:p>
          <a:p>
            <a:pPr marL="378768" indent="-283716">
              <a:buClr>
                <a:srgbClr val="0066CC"/>
              </a:buClr>
              <a:buSzPct val="45000"/>
              <a:buFont typeface="Wingdings" panose="05000000000000000000" pitchFamily="2" charset="2"/>
              <a:buChar char=""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996" dirty="0">
                <a:solidFill>
                  <a:srgbClr val="FF0000"/>
                </a:solidFill>
              </a:rPr>
              <a:t>Per ogni aspetto </a:t>
            </a:r>
            <a:r>
              <a:rPr lang="fi-FI" altLang="it-IT" sz="1996" dirty="0"/>
              <a:t>considerato è necessario fare riferimento  agli elementi di </a:t>
            </a:r>
            <a:r>
              <a:rPr lang="fi-FI" altLang="it-IT" sz="1996" b="1" dirty="0"/>
              <a:t>fragilità e </a:t>
            </a:r>
            <a:r>
              <a:rPr lang="fi-FI" altLang="it-IT" sz="1996" b="1" dirty="0">
                <a:solidFill>
                  <a:srgbClr val="FF0000"/>
                </a:solidFill>
              </a:rPr>
              <a:t>rischio</a:t>
            </a:r>
            <a:r>
              <a:rPr lang="fi-FI" altLang="it-IT" sz="1996" b="1" dirty="0"/>
              <a:t> </a:t>
            </a:r>
            <a:r>
              <a:rPr lang="fi-FI" altLang="it-IT" sz="1996" dirty="0"/>
              <a:t>ma anche alle </a:t>
            </a:r>
            <a:r>
              <a:rPr lang="fi-FI" altLang="it-IT" sz="1996" b="1" dirty="0">
                <a:solidFill>
                  <a:srgbClr val="FF0000"/>
                </a:solidFill>
              </a:rPr>
              <a:t>risorse </a:t>
            </a:r>
            <a:r>
              <a:rPr lang="fi-FI" altLang="it-IT" sz="1996" b="1" dirty="0" smtClean="0"/>
              <a:t>presenti: </a:t>
            </a:r>
            <a:endParaRPr lang="fi-FI" altLang="it-IT" sz="1996" b="1" dirty="0"/>
          </a:p>
          <a:p>
            <a:pPr marL="378768" indent="-283716">
              <a:buSzPct val="45000"/>
              <a:buNone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400" dirty="0"/>
              <a:t>minore: evidenziare sviluppo psico-fisico-cognitivo, linguistico e comunicativo, competenze sociali e relazionali, capacità di </a:t>
            </a:r>
            <a:r>
              <a:rPr lang="fi-FI" altLang="it-IT" sz="1400" i="1" dirty="0"/>
              <a:t>problem solving</a:t>
            </a:r>
            <a:r>
              <a:rPr lang="fi-FI" altLang="it-IT" sz="1400" dirty="0"/>
              <a:t>, identità e autonomia</a:t>
            </a:r>
          </a:p>
          <a:p>
            <a:pPr marL="378768" indent="-283716">
              <a:buSzPct val="45000"/>
              <a:buNone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400" dirty="0"/>
              <a:t>genitori/ad.significativi: sfera educativa, relazionale affettiva</a:t>
            </a:r>
          </a:p>
          <a:p>
            <a:pPr marL="378768" indent="-283716">
              <a:buSzPct val="45000"/>
              <a:buNone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400" dirty="0"/>
              <a:t>contesto ambientale: famiglia allargata, rete informale di supporto, abitazione, lavoro, condizione economica, risorse del territorio e senso di appartenenza</a:t>
            </a:r>
          </a:p>
          <a:p>
            <a:pPr marL="378768" indent="-283716">
              <a:buClr>
                <a:srgbClr val="0066CC"/>
              </a:buClr>
              <a:buSzPct val="45000"/>
              <a:buFont typeface="Wingdings" panose="05000000000000000000" pitchFamily="2" charset="2"/>
              <a:buChar char=""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r>
              <a:rPr lang="fi-FI" altLang="it-IT" sz="1996" b="1" dirty="0">
                <a:solidFill>
                  <a:srgbClr val="FF0000"/>
                </a:solidFill>
              </a:rPr>
              <a:t>Punto di vista </a:t>
            </a:r>
            <a:r>
              <a:rPr lang="fi-FI" altLang="it-IT" sz="1996" b="1" dirty="0"/>
              <a:t>del minore e della famiglia</a:t>
            </a:r>
          </a:p>
          <a:p>
            <a:pPr marL="378768" indent="-283716">
              <a:buSzPct val="45000"/>
              <a:buNone/>
              <a:tabLst>
                <a:tab pos="378768" algn="l"/>
                <a:tab pos="473820" algn="l"/>
                <a:tab pos="881390" algn="l"/>
                <a:tab pos="1288962" algn="l"/>
                <a:tab pos="1696532" algn="l"/>
                <a:tab pos="2104103" algn="l"/>
                <a:tab pos="2511674" algn="l"/>
                <a:tab pos="2919245" algn="l"/>
                <a:tab pos="3326816" algn="l"/>
                <a:tab pos="3734387" algn="l"/>
                <a:tab pos="4141958" algn="l"/>
                <a:tab pos="4549529" algn="l"/>
                <a:tab pos="4957100" algn="l"/>
                <a:tab pos="5364671" algn="l"/>
                <a:tab pos="5772241" algn="l"/>
                <a:tab pos="6179813" algn="l"/>
                <a:tab pos="6587383" algn="l"/>
                <a:tab pos="6994955" algn="l"/>
                <a:tab pos="7402525" algn="l"/>
                <a:tab pos="7810097" algn="l"/>
                <a:tab pos="8217667" algn="l"/>
              </a:tabLst>
            </a:pPr>
            <a:endParaRPr lang="fi-FI" altLang="it-IT" sz="2359" dirty="0"/>
          </a:p>
        </p:txBody>
      </p:sp>
    </p:spTree>
    <p:extLst>
      <p:ext uri="{BB962C8B-B14F-4D97-AF65-F5344CB8AC3E}">
        <p14:creationId xmlns:p14="http://schemas.microsoft.com/office/powerpoint/2010/main" val="3684923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B050"/>
                </a:solidFill>
              </a:rPr>
              <a:t>VALUTAZIONE</a:t>
            </a:r>
            <a:r>
              <a:rPr lang="it-IT" b="1" dirty="0" smtClean="0"/>
              <a:t> 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È un </a:t>
            </a:r>
            <a:r>
              <a:rPr lang="it-IT" b="1" dirty="0"/>
              <a:t>GIUDIZIO </a:t>
            </a:r>
            <a:r>
              <a:rPr lang="it-IT" b="1" dirty="0" smtClean="0"/>
              <a:t>TECNICO </a:t>
            </a:r>
            <a:r>
              <a:rPr lang="it-IT" dirty="0" smtClean="0"/>
              <a:t>sulla </a:t>
            </a:r>
            <a:r>
              <a:rPr lang="it-IT" dirty="0"/>
              <a:t>situazione, anche </a:t>
            </a:r>
            <a:r>
              <a:rPr lang="it-IT" dirty="0" smtClean="0"/>
              <a:t>in prospettiva, collegando in </a:t>
            </a:r>
            <a:r>
              <a:rPr lang="it-IT" dirty="0"/>
              <a:t>modo appropriato </a:t>
            </a:r>
            <a:r>
              <a:rPr lang="it-IT" dirty="0" smtClean="0"/>
              <a:t>i dati raccolti 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i="1" dirty="0" smtClean="0"/>
              <a:t>Elementi essenziali</a:t>
            </a:r>
            <a:r>
              <a:rPr lang="it-IT" i="1" dirty="0"/>
              <a:t>:</a:t>
            </a:r>
          </a:p>
          <a:p>
            <a:pPr marL="0" indent="0">
              <a:buNone/>
            </a:pPr>
            <a:r>
              <a:rPr lang="it-IT" dirty="0"/>
              <a:t>⇒ </a:t>
            </a:r>
            <a:r>
              <a:rPr lang="it-IT" i="1" dirty="0"/>
              <a:t>TIPO, GRAVITÀ</a:t>
            </a:r>
            <a:r>
              <a:rPr lang="it-IT" dirty="0"/>
              <a:t>… </a:t>
            </a:r>
            <a:r>
              <a:rPr lang="it-IT" i="1" dirty="0"/>
              <a:t>DEI </a:t>
            </a:r>
            <a:r>
              <a:rPr lang="it-IT" i="1" dirty="0" smtClean="0"/>
              <a:t>PROBLEMI (</a:t>
            </a:r>
            <a:r>
              <a:rPr lang="it-IT" i="1" dirty="0"/>
              <a:t>persona/ambiente</a:t>
            </a:r>
            <a:r>
              <a:rPr lang="it-IT" i="1" dirty="0" smtClean="0"/>
              <a:t>)</a:t>
            </a:r>
            <a:endParaRPr lang="it-IT" i="1" dirty="0"/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dirty="0"/>
              <a:t>⇒ </a:t>
            </a:r>
            <a:r>
              <a:rPr lang="it-IT" i="1" dirty="0"/>
              <a:t>ENTITÀ, IMPORTANZA</a:t>
            </a:r>
            <a:r>
              <a:rPr lang="it-IT" dirty="0" smtClean="0"/>
              <a:t>… </a:t>
            </a:r>
            <a:r>
              <a:rPr lang="it-IT" i="1" dirty="0" smtClean="0"/>
              <a:t>DELLE </a:t>
            </a:r>
            <a:r>
              <a:rPr lang="it-IT" i="1" dirty="0"/>
              <a:t>RISORSE-POTENZIALITÀ</a:t>
            </a:r>
          </a:p>
          <a:p>
            <a:pPr marL="0" indent="0">
              <a:buNone/>
            </a:pPr>
            <a:r>
              <a:rPr lang="it-IT" i="1" dirty="0"/>
              <a:t>(personali/ambientali</a:t>
            </a:r>
            <a:r>
              <a:rPr lang="it-IT" i="1" dirty="0" smtClean="0"/>
              <a:t>)</a:t>
            </a:r>
          </a:p>
          <a:p>
            <a:pPr marL="0" indent="0">
              <a:buNone/>
            </a:pPr>
            <a:r>
              <a:rPr lang="it-IT" i="1" dirty="0"/>
              <a:t>	</a:t>
            </a:r>
            <a:r>
              <a:rPr lang="it-IT" i="1" dirty="0" smtClean="0"/>
              <a:t>							(Neve)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9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b="1" dirty="0">
                <a:solidFill>
                  <a:srgbClr val="006600"/>
                </a:solidFill>
                <a:latin typeface="Calibri-Bold"/>
                <a:ea typeface="+mn-ea"/>
                <a:cs typeface="+mn-cs"/>
              </a:rPr>
              <a:t>VALUTAZIONE «CONDIVISA» </a:t>
            </a:r>
            <a:r>
              <a:rPr lang="it-IT" sz="2400" b="1" dirty="0" smtClean="0">
                <a:solidFill>
                  <a:srgbClr val="006600"/>
                </a:solidFill>
                <a:latin typeface="Calibri-Bold"/>
                <a:ea typeface="+mn-ea"/>
                <a:cs typeface="+mn-cs"/>
              </a:rPr>
              <a:t/>
            </a:r>
            <a:br>
              <a:rPr lang="it-IT" sz="2400" b="1" dirty="0" smtClean="0">
                <a:solidFill>
                  <a:srgbClr val="006600"/>
                </a:solidFill>
                <a:latin typeface="Calibri-Bold"/>
                <a:ea typeface="+mn-ea"/>
                <a:cs typeface="+mn-cs"/>
              </a:rPr>
            </a:br>
            <a:r>
              <a:rPr lang="it-IT" sz="2400" b="1" dirty="0" smtClean="0">
                <a:solidFill>
                  <a:srgbClr val="006600"/>
                </a:solidFill>
                <a:latin typeface="Calibri-Bold"/>
                <a:ea typeface="+mn-ea"/>
                <a:cs typeface="+mn-cs"/>
              </a:rPr>
              <a:t>(</a:t>
            </a:r>
            <a:r>
              <a:rPr lang="it-IT" sz="2400" i="1" dirty="0">
                <a:solidFill>
                  <a:srgbClr val="000000"/>
                </a:solidFill>
                <a:latin typeface="Calibri-Italic"/>
                <a:ea typeface="+mn-ea"/>
                <a:cs typeface="+mn-cs"/>
              </a:rPr>
              <a:t>Dove arrivare? Che cosa fare, come, quando con chi, con quali mezzi e tempi</a:t>
            </a:r>
            <a:r>
              <a:rPr lang="it-IT" sz="2400" i="1" dirty="0" smtClean="0">
                <a:solidFill>
                  <a:srgbClr val="000000"/>
                </a:solidFill>
                <a:latin typeface="Calibri-Italic"/>
                <a:ea typeface="+mn-ea"/>
                <a:cs typeface="+mn-cs"/>
              </a:rPr>
              <a:t>…?)                                          </a:t>
            </a:r>
            <a:r>
              <a:rPr lang="it-IT" sz="1600" i="1" dirty="0" smtClean="0">
                <a:solidFill>
                  <a:srgbClr val="000000"/>
                </a:solidFill>
                <a:latin typeface="Calibri-Italic"/>
                <a:ea typeface="+mn-ea"/>
                <a:cs typeface="+mn-cs"/>
              </a:rPr>
              <a:t>(Elaborato da </a:t>
            </a:r>
            <a:r>
              <a:rPr lang="it-IT" sz="1600" i="1" dirty="0" err="1" smtClean="0">
                <a:solidFill>
                  <a:srgbClr val="000000"/>
                </a:solidFill>
                <a:latin typeface="Calibri-Italic"/>
                <a:ea typeface="+mn-ea"/>
                <a:cs typeface="+mn-cs"/>
              </a:rPr>
              <a:t>Fargion</a:t>
            </a:r>
            <a:r>
              <a:rPr lang="it-IT" sz="1600" i="1" dirty="0" smtClean="0">
                <a:solidFill>
                  <a:srgbClr val="000000"/>
                </a:solidFill>
                <a:latin typeface="Calibri-Italic"/>
                <a:ea typeface="+mn-ea"/>
                <a:cs typeface="+mn-cs"/>
              </a:rPr>
              <a:t>)</a:t>
            </a: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616026"/>
              </p:ext>
            </p:extLst>
          </p:nvPr>
        </p:nvGraphicFramePr>
        <p:xfrm>
          <a:off x="1293811" y="1676400"/>
          <a:ext cx="9409112" cy="48463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704556"/>
                <a:gridCol w="4704556"/>
              </a:tblGrid>
              <a:tr h="322482">
                <a:tc>
                  <a:txBody>
                    <a:bodyPr/>
                    <a:lstStyle/>
                    <a:p>
                      <a:r>
                        <a:rPr lang="it-IT" dirty="0" smtClean="0"/>
                        <a:t>Approccio tradizionale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Approccio</a:t>
                      </a:r>
                      <a:r>
                        <a:rPr lang="it-IT" baseline="0" dirty="0" smtClean="0"/>
                        <a:t> sulle risorse</a:t>
                      </a:r>
                      <a:endParaRPr lang="it-IT" dirty="0"/>
                    </a:p>
                  </a:txBody>
                  <a:tcPr/>
                </a:tc>
              </a:tr>
              <a:tr h="564343">
                <a:tc>
                  <a:txBody>
                    <a:bodyPr/>
                    <a:lstStyle/>
                    <a:p>
                      <a:r>
                        <a:rPr lang="it-IT" dirty="0" smtClean="0"/>
                        <a:t>La persona viene identificata con i suoi problemi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Chiunque</a:t>
                      </a:r>
                      <a:r>
                        <a:rPr lang="it-IT" baseline="0" dirty="0" smtClean="0"/>
                        <a:t> ha talenti, capacità, risorse magari inespressi</a:t>
                      </a:r>
                      <a:endParaRPr lang="it-IT" dirty="0"/>
                    </a:p>
                  </a:txBody>
                  <a:tcPr/>
                </a:tc>
              </a:tr>
              <a:tr h="564343">
                <a:tc>
                  <a:txBody>
                    <a:bodyPr/>
                    <a:lstStyle/>
                    <a:p>
                      <a:r>
                        <a:rPr lang="it-IT" dirty="0" smtClean="0"/>
                        <a:t>Problemi e patologie sono</a:t>
                      </a:r>
                      <a:r>
                        <a:rPr lang="it-IT" baseline="0" dirty="0" smtClean="0"/>
                        <a:t> in cuore degli interventi che sono forme di trattamento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Attenzione ai punti di forza che le persone possono mettere</a:t>
                      </a:r>
                      <a:r>
                        <a:rPr lang="it-IT" baseline="0" dirty="0" smtClean="0"/>
                        <a:t> in gioco</a:t>
                      </a:r>
                      <a:endParaRPr lang="it-IT" dirty="0"/>
                    </a:p>
                  </a:txBody>
                  <a:tcPr/>
                </a:tc>
              </a:tr>
              <a:tr h="1048065">
                <a:tc>
                  <a:txBody>
                    <a:bodyPr/>
                    <a:lstStyle/>
                    <a:p>
                      <a:r>
                        <a:rPr lang="it-IT" dirty="0" smtClean="0"/>
                        <a:t>Il professionista</a:t>
                      </a:r>
                      <a:r>
                        <a:rPr lang="it-IT" baseline="0" dirty="0" smtClean="0"/>
                        <a:t> ha la conoscenza tecnica e gli interventi dipendono dalla sua abilità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 persona</a:t>
                      </a:r>
                      <a:r>
                        <a:rPr lang="it-IT" baseline="0" dirty="0" smtClean="0"/>
                        <a:t> è l’esperta del suo modo di vivere il problema. L’</a:t>
                      </a:r>
                      <a:r>
                        <a:rPr lang="it-IT" baseline="0" dirty="0" err="1" smtClean="0"/>
                        <a:t>as</a:t>
                      </a:r>
                      <a:r>
                        <a:rPr lang="it-IT" baseline="0" dirty="0" smtClean="0"/>
                        <a:t> è esperto/a in generale. Si lavora insieme. </a:t>
                      </a:r>
                      <a:r>
                        <a:rPr lang="it-IT" baseline="0" dirty="0" smtClean="0">
                          <a:solidFill>
                            <a:srgbClr val="FF0000"/>
                          </a:solidFill>
                        </a:rPr>
                        <a:t>AS garante dei processi.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64343">
                <a:tc>
                  <a:txBody>
                    <a:bodyPr/>
                    <a:lstStyle/>
                    <a:p>
                      <a:r>
                        <a:rPr lang="it-IT" dirty="0" smtClean="0"/>
                        <a:t>La relazione è</a:t>
                      </a:r>
                      <a:r>
                        <a:rPr lang="it-IT" baseline="0" dirty="0" smtClean="0"/>
                        <a:t> fatta di distanza e asimmetria del ruolo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Progettazione partecipata</a:t>
                      </a:r>
                      <a:endParaRPr lang="it-IT" dirty="0"/>
                    </a:p>
                  </a:txBody>
                  <a:tcPr/>
                </a:tc>
              </a:tr>
              <a:tr h="564343">
                <a:tc>
                  <a:txBody>
                    <a:bodyPr/>
                    <a:lstStyle/>
                    <a:p>
                      <a:r>
                        <a:rPr lang="it-IT" dirty="0" smtClean="0"/>
                        <a:t>Il professionista</a:t>
                      </a:r>
                      <a:r>
                        <a:rPr lang="it-IT" baseline="0" dirty="0" smtClean="0"/>
                        <a:t> deve fare una diagnosi sulle mancanze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Corresponsabilità</a:t>
                      </a:r>
                      <a:r>
                        <a:rPr lang="it-IT" baseline="0" dirty="0" smtClean="0"/>
                        <a:t> degli interventi</a:t>
                      </a:r>
                      <a:endParaRPr lang="it-IT" dirty="0"/>
                    </a:p>
                  </a:txBody>
                  <a:tcPr/>
                </a:tc>
              </a:tr>
              <a:tr h="322482">
                <a:tc>
                  <a:txBody>
                    <a:bodyPr/>
                    <a:lstStyle/>
                    <a:p>
                      <a:r>
                        <a:rPr lang="it-IT" dirty="0" smtClean="0"/>
                        <a:t>Il linguaggio sottolinea</a:t>
                      </a:r>
                      <a:r>
                        <a:rPr lang="it-IT" baseline="0" dirty="0" smtClean="0"/>
                        <a:t> le incapacità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Linguaggio</a:t>
                      </a:r>
                      <a:r>
                        <a:rPr lang="it-IT" baseline="0" dirty="0" smtClean="0"/>
                        <a:t> che valorizza le competenze</a:t>
                      </a:r>
                      <a:endParaRPr lang="it-IT" dirty="0"/>
                    </a:p>
                  </a:txBody>
                  <a:tcPr/>
                </a:tc>
              </a:tr>
              <a:tr h="322482">
                <a:tc>
                  <a:txBody>
                    <a:bodyPr/>
                    <a:lstStyle/>
                    <a:p>
                      <a:r>
                        <a:rPr lang="it-IT" dirty="0" smtClean="0"/>
                        <a:t>L’intervento è sul singolo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Focus sulle persone e i loro contesti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4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Quesito sezione A (seconda prova)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L’oggetto di lavoro dell'assistente sociale  è dato dalla capacità di individuare connessioni tra i problemi individuali e  il contesto sociale della persona. Il candidato collochi, in tale prospettiva, gli interventi di contrasto alla povertà, con particolare riferimento al Reddito di inclusione. 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170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dirty="0" smtClean="0"/>
              <a:t>L’ordinamento professionale</a:t>
            </a:r>
            <a:endParaRPr lang="it-IT"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>
          <a:xfrm>
            <a:off x="1293813" y="1676400"/>
            <a:ext cx="9601200" cy="4920952"/>
          </a:xfrm>
        </p:spPr>
        <p:txBody>
          <a:bodyPr rtlCol="0">
            <a:normAutofit lnSpcReduction="10000"/>
          </a:bodyPr>
          <a:lstStyle/>
          <a:p>
            <a:r>
              <a:rPr lang="it-IT" sz="2000" b="1" dirty="0" smtClean="0"/>
              <a:t>DM 14/1987 valore abilitante del diploma di assistente sociale</a:t>
            </a:r>
          </a:p>
          <a:p>
            <a:r>
              <a:rPr lang="it-IT" sz="2000" b="1" dirty="0" smtClean="0">
                <a:solidFill>
                  <a:srgbClr val="FF0000"/>
                </a:solidFill>
              </a:rPr>
              <a:t>Legge </a:t>
            </a:r>
            <a:r>
              <a:rPr lang="it-IT" sz="2000" b="1" dirty="0">
                <a:solidFill>
                  <a:srgbClr val="FF0000"/>
                </a:solidFill>
              </a:rPr>
              <a:t>23 marzo 1993 n. 84, Ordinamento della professione di Assistente sociale e istituzione dell’albo </a:t>
            </a:r>
            <a:r>
              <a:rPr lang="it-IT" sz="2000" b="1" dirty="0" smtClean="0">
                <a:solidFill>
                  <a:srgbClr val="FF0000"/>
                </a:solidFill>
              </a:rPr>
              <a:t>professionale</a:t>
            </a:r>
          </a:p>
          <a:p>
            <a:r>
              <a:rPr lang="it-IT" sz="1500" b="1" dirty="0" smtClean="0"/>
              <a:t>D.M</a:t>
            </a:r>
            <a:r>
              <a:rPr lang="it-IT" sz="1500" b="1" dirty="0"/>
              <a:t>. 1 ottobre 1994 n. 615</a:t>
            </a:r>
            <a:r>
              <a:rPr lang="it-IT" sz="1500" dirty="0"/>
              <a:t>, Regolamento sull’istituzione delle sedi degli Ordini regionali e nazionale e dell’Albo professionale;</a:t>
            </a:r>
          </a:p>
          <a:p>
            <a:r>
              <a:rPr lang="it-IT" sz="1500" b="1" dirty="0" smtClean="0"/>
              <a:t>D.M</a:t>
            </a:r>
            <a:r>
              <a:rPr lang="it-IT" sz="1500" b="1" dirty="0"/>
              <a:t>. 30 marzo 1998 n. 155</a:t>
            </a:r>
            <a:r>
              <a:rPr lang="it-IT" sz="1500" dirty="0"/>
              <a:t>, Regolamento recante norme sull'esame di Stato per l'abilitazione all'esercizio della professione di Assistente sociale;</a:t>
            </a:r>
          </a:p>
          <a:p>
            <a:r>
              <a:rPr lang="it-IT" sz="2000" b="1" dirty="0" smtClean="0"/>
              <a:t>DPR </a:t>
            </a:r>
            <a:r>
              <a:rPr lang="it-IT" sz="2000" b="1" dirty="0"/>
              <a:t>5 giugno 2001 n. 328</a:t>
            </a:r>
            <a:r>
              <a:rPr lang="it-IT" sz="2000" dirty="0"/>
              <a:t>, </a:t>
            </a:r>
            <a:r>
              <a:rPr lang="it-IT" sz="2000" dirty="0" smtClean="0"/>
              <a:t>esame </a:t>
            </a:r>
            <a:r>
              <a:rPr lang="it-IT" sz="2000" dirty="0"/>
              <a:t>di Stato, </a:t>
            </a:r>
            <a:r>
              <a:rPr lang="it-IT" sz="2000" dirty="0" smtClean="0"/>
              <a:t>Istituzione </a:t>
            </a:r>
            <a:r>
              <a:rPr lang="it-IT" sz="2000" dirty="0"/>
              <a:t>delle sezioni degli albi e individuazione delle attività professionali degli appartenenti alle sezioni A e B</a:t>
            </a:r>
            <a:r>
              <a:rPr lang="it-IT" sz="2000" dirty="0" smtClean="0"/>
              <a:t>;</a:t>
            </a:r>
          </a:p>
          <a:p>
            <a:r>
              <a:rPr lang="it-IT" sz="2000" dirty="0" smtClean="0"/>
              <a:t>Legge sul segreto professionale L. 119/2001</a:t>
            </a:r>
            <a:endParaRPr lang="it-IT" sz="2000" dirty="0"/>
          </a:p>
          <a:p>
            <a:r>
              <a:rPr lang="it-IT" sz="2000" b="1" dirty="0" smtClean="0">
                <a:solidFill>
                  <a:srgbClr val="FF0000"/>
                </a:solidFill>
              </a:rPr>
              <a:t>Codice </a:t>
            </a:r>
            <a:r>
              <a:rPr lang="it-IT" sz="2000" b="1" dirty="0">
                <a:solidFill>
                  <a:srgbClr val="FF0000"/>
                </a:solidFill>
              </a:rPr>
              <a:t>deontologico della professione</a:t>
            </a:r>
            <a:r>
              <a:rPr lang="it-IT" sz="2000" dirty="0"/>
              <a:t>, </a:t>
            </a:r>
            <a:endParaRPr lang="it-IT" sz="2000" dirty="0" smtClean="0"/>
          </a:p>
          <a:p>
            <a:r>
              <a:rPr lang="it-IT" sz="1400" b="1" dirty="0" smtClean="0"/>
              <a:t>DPR 137 del 7 agosto 2012, Riforma degli ordini professionali</a:t>
            </a:r>
          </a:p>
          <a:p>
            <a:r>
              <a:rPr lang="it-IT" sz="1400" b="1" dirty="0" smtClean="0"/>
              <a:t>Decreto </a:t>
            </a:r>
            <a:r>
              <a:rPr lang="it-IT" sz="1400" b="1" dirty="0"/>
              <a:t>2 agosto 2013 n. </a:t>
            </a:r>
            <a:r>
              <a:rPr lang="it-IT" sz="1400" b="1" dirty="0" smtClean="0"/>
              <a:t>106</a:t>
            </a:r>
            <a:r>
              <a:rPr lang="it-IT" sz="1400" dirty="0"/>
              <a:t>, </a:t>
            </a:r>
            <a:r>
              <a:rPr lang="it-IT" sz="1400" dirty="0" smtClean="0"/>
              <a:t>parametri </a:t>
            </a:r>
            <a:r>
              <a:rPr lang="it-IT" sz="1400" dirty="0"/>
              <a:t>per la liquidazione da parte di un organo giurisdizionale dei compensi per le professioni regolamentate vigilate dal Ministero della Giustizia, ai sensi dell'articolo 9 del decreto-legge 24 gennaio 2012, n. 1, convertito, con modificazioni, dalla legge 24 marzo 2012, n. 27 (13G00149)".</a:t>
            </a:r>
            <a:endParaRPr lang="it-IT" sz="1400" b="1" dirty="0" smtClean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1948217" y="260648"/>
            <a:ext cx="8227584" cy="1372484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3266" b="1" dirty="0" smtClean="0">
                <a:solidFill>
                  <a:srgbClr val="FF0000"/>
                </a:solidFill>
              </a:rPr>
              <a:t>Esempio: Valutazione «diagnostica </a:t>
            </a:r>
            <a:r>
              <a:rPr lang="it-IT" altLang="it-IT" sz="3266" b="1" dirty="0">
                <a:solidFill>
                  <a:srgbClr val="FF0000"/>
                </a:solidFill>
              </a:rPr>
              <a:t>e </a:t>
            </a:r>
            <a:r>
              <a:rPr lang="it-IT" altLang="it-IT" sz="3266" b="1" dirty="0" smtClean="0">
                <a:solidFill>
                  <a:srgbClr val="FF0000"/>
                </a:solidFill>
              </a:rPr>
              <a:t>prognostica» della situazione di un minore </a:t>
            </a:r>
            <a:r>
              <a:rPr lang="it-IT" altLang="it-IT" sz="1800" b="1" dirty="0" smtClean="0">
                <a:solidFill>
                  <a:srgbClr val="FFC000"/>
                </a:solidFill>
              </a:rPr>
              <a:t>Frontespizio delle segnalazioni, Regione Veneto, </a:t>
            </a:r>
            <a:r>
              <a:rPr lang="it-IT" altLang="it-IT" sz="1800" b="1" dirty="0">
                <a:solidFill>
                  <a:srgbClr val="FFC000"/>
                </a:solidFill>
              </a:rPr>
              <a:t>DGR 779/2013 Regione Veneto e allegato “Linee di indirizzo per la comunicazione tra AG e servizi sociosanitari”</a:t>
            </a:r>
            <a:r>
              <a:rPr lang="fi-FI" altLang="it-IT" sz="1800" b="1" dirty="0">
                <a:solidFill>
                  <a:srgbClr val="FFC000"/>
                </a:solidFill>
              </a:rPr>
              <a:t> </a:t>
            </a:r>
            <a:endParaRPr lang="it-IT" altLang="it-IT" sz="1800" b="1" dirty="0">
              <a:solidFill>
                <a:srgbClr val="FFC000"/>
              </a:solidFill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idx="1"/>
          </p:nvPr>
        </p:nvSpPr>
        <p:spPr>
          <a:xfrm>
            <a:off x="2109514" y="2318644"/>
            <a:ext cx="8066287" cy="4896514"/>
          </a:xfrm>
        </p:spPr>
        <p:txBody>
          <a:bodyPr/>
          <a:lstStyle/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Valutazione multidimensionale (previo consenso degli esercenti la potestà genitoriale)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Evoluzione più probabile della situazione sulla base delle condizioni riscontrate, esiti degli interventi effettuati, risorse disponibili, collaborazione, </a:t>
            </a:r>
            <a:r>
              <a:rPr lang="it-IT" altLang="it-IT" sz="1814" u="sng">
                <a:cs typeface="Arial" panose="020B0604020202020204" pitchFamily="34" charset="0"/>
              </a:rPr>
              <a:t>resilienza</a:t>
            </a:r>
            <a:r>
              <a:rPr lang="it-IT" altLang="it-IT" sz="1814">
                <a:cs typeface="Arial" panose="020B0604020202020204" pitchFamily="34" charset="0"/>
              </a:rPr>
              <a:t>, capacità propositiva dei diversi soggetti coinvolti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Dimensione temporale:  correlazioni tempi di cura del bambino e della famiglia diversi dai tempi dello sviluppo</a:t>
            </a:r>
          </a:p>
          <a:p>
            <a:pPr indent="-298118" algn="just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>
                <a:cs typeface="Arial" panose="020B0604020202020204" pitchFamily="34" charset="0"/>
              </a:rPr>
              <a:t>Competenza professionale del gruppo degli operatori (capacità di accogliere e farsi accogliere, confrontarsi e costruire processi di aiuto creativi)</a:t>
            </a:r>
          </a:p>
          <a:p>
            <a:pPr indent="-298118">
              <a:buNone/>
              <a:tabLst>
                <a:tab pos="311079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</a:pPr>
            <a:r>
              <a:rPr lang="it-IT" altLang="it-IT" sz="1814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67210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Quesito sezione B (prova pratica)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All’assistente sociale di un servizio tutela minori si presentano due zie riferendo che la loro nipote, di nazionalità marocchina e di dodici anni, subisce violenza sessuale dal padre. La madre, da loro informata, nega il fatto. Quali azioni può intraprendere l’assistente sociale in tale situazione?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912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DEFINIZIONE OBIETTIVI DEL PROGETTO DI INTERVENTO 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>
                <a:solidFill>
                  <a:srgbClr val="008100"/>
                </a:solidFill>
                <a:latin typeface="MS-PGothic"/>
              </a:rPr>
              <a:t>➺ C</a:t>
            </a:r>
            <a:r>
              <a:rPr lang="it-IT" dirty="0" smtClean="0">
                <a:solidFill>
                  <a:srgbClr val="008100"/>
                </a:solidFill>
                <a:latin typeface="BookmanOldStyle"/>
              </a:rPr>
              <a:t>oncordati </a:t>
            </a:r>
            <a:r>
              <a:rPr lang="it-IT" dirty="0">
                <a:solidFill>
                  <a:srgbClr val="000000"/>
                </a:solidFill>
                <a:latin typeface="BookmanOldStyle"/>
              </a:rPr>
              <a:t>con l’utente e </a:t>
            </a:r>
            <a:r>
              <a:rPr lang="it-IT" dirty="0" smtClean="0">
                <a:solidFill>
                  <a:srgbClr val="000000"/>
                </a:solidFill>
                <a:latin typeface="BookmanOldStyle"/>
              </a:rPr>
              <a:t>altri </a:t>
            </a:r>
            <a:r>
              <a:rPr lang="it-IT" dirty="0">
                <a:solidFill>
                  <a:srgbClr val="000000"/>
                </a:solidFill>
                <a:latin typeface="BookmanOldStyle"/>
              </a:rPr>
              <a:t>soggetti</a:t>
            </a:r>
          </a:p>
          <a:p>
            <a:pPr marL="0" indent="0">
              <a:buNone/>
            </a:pPr>
            <a:endParaRPr lang="it-IT" sz="1100" dirty="0">
              <a:solidFill>
                <a:srgbClr val="8A8A8A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b="1" i="1" dirty="0">
                <a:solidFill>
                  <a:srgbClr val="000000"/>
                </a:solidFill>
                <a:latin typeface="BookmanOldStyle-BoldItalic"/>
              </a:rPr>
              <a:t>GLI OBIETTIVI DEVONO ESSERE</a:t>
            </a:r>
          </a:p>
          <a:p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Coerenti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con il bisogno, </a:t>
            </a: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appropriati in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termini di </a:t>
            </a: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benessere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della </a:t>
            </a: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persona e/o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miglioramento della situazione (</a:t>
            </a: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non di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cosa farà l’AS!)</a:t>
            </a:r>
          </a:p>
          <a:p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Non 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troppo alti o generici, fattibili</a:t>
            </a:r>
          </a:p>
          <a:p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Concreti</a:t>
            </a:r>
            <a:r>
              <a:rPr lang="it-IT" i="1" dirty="0">
                <a:solidFill>
                  <a:srgbClr val="000000"/>
                </a:solidFill>
                <a:latin typeface="BookmanOldStyle-Italic"/>
              </a:rPr>
              <a:t>, possibilmente </a:t>
            </a: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misurabili</a:t>
            </a:r>
          </a:p>
          <a:p>
            <a:endParaRPr lang="it-IT" i="1" dirty="0">
              <a:solidFill>
                <a:srgbClr val="000000"/>
              </a:solidFill>
              <a:latin typeface="BookmanOldStyle-Italic"/>
            </a:endParaRPr>
          </a:p>
          <a:p>
            <a:pPr marL="2194560" lvl="8" indent="0">
              <a:buNone/>
            </a:pPr>
            <a:r>
              <a:rPr lang="it-IT" i="1" dirty="0" smtClean="0">
                <a:solidFill>
                  <a:srgbClr val="000000"/>
                </a:solidFill>
                <a:latin typeface="BookmanOldStyle-Italic"/>
              </a:rPr>
              <a:t>                                                                             (Neve)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666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3813" y="188640"/>
            <a:ext cx="9601200" cy="1335360"/>
          </a:xfrm>
        </p:spPr>
        <p:txBody>
          <a:bodyPr>
            <a:normAutofit fontScale="90000"/>
          </a:bodyPr>
          <a:lstStyle/>
          <a:p>
            <a:pPr lvl="0">
              <a:spcBef>
                <a:spcPts val="1600"/>
              </a:spcBef>
            </a:pPr>
            <a:r>
              <a:rPr lang="it-IT" dirty="0"/>
              <a:t/>
            </a:r>
            <a:br>
              <a:rPr lang="it-IT" dirty="0"/>
            </a:br>
            <a:r>
              <a:rPr lang="it-IT" b="1" dirty="0" smtClean="0">
                <a:solidFill>
                  <a:srgbClr val="00B050"/>
                </a:solidFill>
              </a:rPr>
              <a:t>IPOTESI DI INTERVENTO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it-IT" dirty="0" smtClean="0">
                <a:solidFill>
                  <a:srgbClr val="000000"/>
                </a:solidFill>
                <a:latin typeface="Calibri" panose="020F0502020204030204" pitchFamily="34" charset="0"/>
              </a:rPr>
              <a:t>hi </a:t>
            </a:r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farà…</a:t>
            </a:r>
          </a:p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che cosa…</a:t>
            </a:r>
          </a:p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come…</a:t>
            </a:r>
          </a:p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con chi…</a:t>
            </a:r>
          </a:p>
          <a:p>
            <a:r>
              <a:rPr lang="it-IT" dirty="0">
                <a:solidFill>
                  <a:srgbClr val="000000"/>
                </a:solidFill>
                <a:latin typeface="Calibri" panose="020F0502020204030204" pitchFamily="34" charset="0"/>
              </a:rPr>
              <a:t>in che arco di tempo…</a:t>
            </a:r>
          </a:p>
          <a:p>
            <a:pPr marL="0" indent="0">
              <a:buNone/>
            </a:pPr>
            <a:endParaRPr lang="it-IT" sz="2000" b="1" dirty="0" smtClean="0">
              <a:solidFill>
                <a:srgbClr val="006600"/>
              </a:solidFill>
              <a:latin typeface="Calibri-Bold"/>
            </a:endParaRPr>
          </a:p>
          <a:p>
            <a:pPr marL="0" indent="0">
              <a:buNone/>
            </a:pPr>
            <a:r>
              <a:rPr lang="it-IT" sz="2000" b="1" dirty="0" smtClean="0">
                <a:solidFill>
                  <a:srgbClr val="006600"/>
                </a:solidFill>
                <a:latin typeface="Calibri-Bold"/>
              </a:rPr>
              <a:t>CONTRATTO  = </a:t>
            </a:r>
            <a:r>
              <a:rPr lang="it-I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accordo </a:t>
            </a:r>
            <a:r>
              <a:rPr 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su </a:t>
            </a:r>
            <a:r>
              <a:rPr lang="it-I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impegni </a:t>
            </a:r>
            <a:r>
              <a:rPr lang="it-IT" sz="2000" b="1" dirty="0" smtClean="0">
                <a:solidFill>
                  <a:srgbClr val="008100"/>
                </a:solidFill>
                <a:latin typeface="Calibri-Bold"/>
              </a:rPr>
              <a:t>reciproci</a:t>
            </a:r>
            <a:r>
              <a:rPr lang="it-IT" sz="2000" dirty="0">
                <a:solidFill>
                  <a:srgbClr val="000000"/>
                </a:solidFill>
                <a:latin typeface="Calibri" panose="020F0502020204030204" pitchFamily="34" charset="0"/>
              </a:rPr>
              <a:t>, tempi</a:t>
            </a:r>
            <a:r>
              <a:rPr lang="it-IT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modalità…</a:t>
            </a:r>
            <a:endParaRPr lang="it-IT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7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B050"/>
                </a:solidFill>
              </a:rPr>
              <a:t>ATTUAZIONE DEL PROGETTO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000000"/>
                </a:solidFill>
                <a:latin typeface="Calibri" panose="020F0502020204030204" pitchFamily="34" charset="0"/>
              </a:rPr>
              <a:t>Ciascun soggetto svolge i propri compiti</a:t>
            </a:r>
            <a:endParaRPr lang="it-I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it-IT" dirty="0" smtClean="0">
                <a:solidFill>
                  <a:srgbClr val="000000"/>
                </a:solidFill>
                <a:latin typeface="Calibri" panose="020F0502020204030204" pitchFamily="34" charset="0"/>
              </a:rPr>
              <a:t>AS supporta i processi (consulenza, pratiche amministrative, attivazione di risorse, …)</a:t>
            </a:r>
          </a:p>
          <a:p>
            <a:endParaRPr lang="it-I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Strumenti di lavoro= colloqui, visite domiciliari, équipe, relazioni, documentazione, …..</a:t>
            </a:r>
            <a:endParaRPr lang="it-IT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3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rgbClr val="00B050"/>
                </a:solidFill>
              </a:rPr>
              <a:t>VALUTAZIONE DEL PROGETTO</a:t>
            </a:r>
            <a:endParaRPr lang="it-IT" b="1" dirty="0">
              <a:solidFill>
                <a:srgbClr val="00B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>
                <a:solidFill>
                  <a:srgbClr val="0000FF"/>
                </a:solidFill>
                <a:latin typeface="BookmanOldStyle"/>
              </a:rPr>
              <a:t>			VALUTAZIONE DI EFFICACIA  			</a:t>
            </a:r>
          </a:p>
          <a:p>
            <a:endParaRPr lang="it-IT" dirty="0">
              <a:solidFill>
                <a:srgbClr val="0000FF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latin typeface="BookmanOldStyle"/>
              </a:rPr>
              <a:t>Un </a:t>
            </a:r>
            <a:r>
              <a:rPr lang="it-IT" dirty="0">
                <a:latin typeface="BookmanOldStyle"/>
              </a:rPr>
              <a:t>giudizio tecnico sugli </a:t>
            </a:r>
            <a:r>
              <a:rPr lang="it-IT" dirty="0" smtClean="0">
                <a:latin typeface="BookmanOldStyle"/>
              </a:rPr>
              <a:t>esiti raggiunti</a:t>
            </a:r>
            <a:r>
              <a:rPr lang="it-IT" dirty="0">
                <a:latin typeface="BookmanOldStyle"/>
              </a:rPr>
              <a:t>, cioè sui </a:t>
            </a:r>
            <a:r>
              <a:rPr lang="it-IT" dirty="0" smtClean="0">
                <a:latin typeface="BookmanOldStyle"/>
              </a:rPr>
              <a:t>cambiamenti avvenuti </a:t>
            </a:r>
            <a:r>
              <a:rPr lang="it-IT" dirty="0">
                <a:latin typeface="BookmanOldStyle"/>
              </a:rPr>
              <a:t>nella </a:t>
            </a:r>
            <a:r>
              <a:rPr lang="it-IT" dirty="0" smtClean="0">
                <a:latin typeface="BookmanOldStyle"/>
              </a:rPr>
              <a:t>persona-situazione, e </a:t>
            </a:r>
            <a:r>
              <a:rPr lang="it-IT" dirty="0">
                <a:latin typeface="BookmanOldStyle"/>
              </a:rPr>
              <a:t>sulle ragioni </a:t>
            </a:r>
            <a:r>
              <a:rPr lang="it-IT" dirty="0" smtClean="0">
                <a:latin typeface="BookmanOldStyle"/>
              </a:rPr>
              <a:t>del successo </a:t>
            </a:r>
            <a:r>
              <a:rPr lang="it-IT" dirty="0">
                <a:latin typeface="BookmanOldStyle"/>
              </a:rPr>
              <a:t>o </a:t>
            </a:r>
            <a:r>
              <a:rPr lang="it-IT" dirty="0" smtClean="0">
                <a:latin typeface="BookmanOldStyle"/>
              </a:rPr>
              <a:t>insuccesso</a:t>
            </a:r>
          </a:p>
          <a:p>
            <a:pPr marL="0" indent="0">
              <a:buNone/>
            </a:pPr>
            <a:endParaRPr lang="it-IT" dirty="0">
              <a:solidFill>
                <a:srgbClr val="0000FF"/>
              </a:solidFill>
              <a:latin typeface="BookmanOldStyle"/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00FF"/>
                </a:solidFill>
                <a:latin typeface="BookmanOldStyle"/>
              </a:rPr>
              <a:t>Diversa dalla valutazione delle prestazioni, dei moduli compilati, </a:t>
            </a:r>
            <a:r>
              <a:rPr lang="it-IT" dirty="0" smtClean="0">
                <a:solidFill>
                  <a:srgbClr val="FF0000"/>
                </a:solidFill>
                <a:latin typeface="BookmanOldStyle"/>
              </a:rPr>
              <a:t>di efficienza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0000FF"/>
                </a:solidFill>
                <a:latin typeface="BookmanOldStyle"/>
              </a:rPr>
              <a:t>Risponde alle domande: E’ cambiata la situazione? La persona vive una situazione migliore?</a:t>
            </a:r>
            <a:endParaRPr lang="it-IT" dirty="0">
              <a:solidFill>
                <a:srgbClr val="0000FF"/>
              </a:solidFill>
              <a:latin typeface="BookmanOldStyle"/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5662364" y="20608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16071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Attenzioni metodologiche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Puntuale restituzione ai cittadini-utenti e ai diretti interessati</a:t>
            </a:r>
          </a:p>
          <a:p>
            <a:r>
              <a:rPr lang="it-IT" dirty="0" smtClean="0"/>
              <a:t>Lavoro di rete (promozione, sviluppo, sostegno, …)</a:t>
            </a:r>
          </a:p>
          <a:p>
            <a:r>
              <a:rPr lang="it-IT" dirty="0" smtClean="0"/>
              <a:t>Lettura del contesto in cui matura il problema (non è mai solo della persona)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866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Che cosa valutare in </a:t>
            </a:r>
            <a:r>
              <a:rPr lang="it-IT" smtClean="0">
                <a:solidFill>
                  <a:srgbClr val="FF0000"/>
                </a:solidFill>
              </a:rPr>
              <a:t>queste situazioni?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Alla luce della normativa vigente e nell’ambito della programmazione di zona, si elabori un piano nell’ottica della “comunità competente”, atto a promuovere e sostenere l’affido familiare</a:t>
            </a:r>
            <a:r>
              <a:rPr lang="it-IT" sz="2000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(sez. A)</a:t>
            </a:r>
          </a:p>
          <a:p>
            <a:pPr marL="2286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it-IT" sz="2000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21982" lvl="1" indent="-3429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it-IT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Il lavoro di rete costituisce un dispositivo per la progettazione, la realizzazione e la valutazione degli interventi nel sociale. L’assistente sociale occupa un ruolo ben definito nella costruzione e nel supporto della rete. Il candidato illustri, con riferimento alla normativa vigente, il modello di operatività dell’assistente sociale nel lavoro di rete con le persone immigrate</a:t>
            </a:r>
            <a:r>
              <a:rPr lang="it-IT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. (sez. B)</a:t>
            </a:r>
            <a:endParaRPr lang="it-IT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it-IT" sz="2000" dirty="0" smtClean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it-IT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it-IT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360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Gestire la scrittura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Frasi brevi (dimezzare i periodi lunghi)</a:t>
            </a:r>
          </a:p>
          <a:p>
            <a:r>
              <a:rPr lang="it-IT" b="1" dirty="0" smtClean="0"/>
              <a:t>Se </a:t>
            </a:r>
            <a:r>
              <a:rPr lang="it-IT" b="1" dirty="0"/>
              <a:t>ci chiariamo bene in testa il </a:t>
            </a:r>
            <a:r>
              <a:rPr lang="it-IT" b="1" dirty="0" smtClean="0"/>
              <a:t>concetto, saremo </a:t>
            </a:r>
            <a:r>
              <a:rPr lang="it-IT" b="1" dirty="0"/>
              <a:t>più chiari nella </a:t>
            </a:r>
            <a:r>
              <a:rPr lang="it-IT" b="1" dirty="0" smtClean="0"/>
              <a:t>scrittura</a:t>
            </a:r>
            <a:endParaRPr lang="it-IT" b="1" dirty="0"/>
          </a:p>
          <a:p>
            <a:r>
              <a:rPr lang="it-IT" dirty="0" smtClean="0"/>
              <a:t>Non </a:t>
            </a:r>
            <a:r>
              <a:rPr lang="it-IT" dirty="0"/>
              <a:t>essere </a:t>
            </a:r>
            <a:r>
              <a:rPr lang="it-IT" dirty="0" smtClean="0"/>
              <a:t>assertivi </a:t>
            </a:r>
            <a:r>
              <a:rPr lang="it-IT" dirty="0"/>
              <a:t>(è così – si fa così…), </a:t>
            </a:r>
            <a:r>
              <a:rPr lang="it-IT" dirty="0" smtClean="0"/>
              <a:t>ma spiegare </a:t>
            </a:r>
            <a:r>
              <a:rPr lang="it-IT" dirty="0"/>
              <a:t>i perché, argomentare… </a:t>
            </a:r>
            <a:r>
              <a:rPr lang="it-IT" dirty="0" smtClean="0"/>
              <a:t>eventualmente far presente </a:t>
            </a:r>
            <a:r>
              <a:rPr lang="it-IT" dirty="0"/>
              <a:t>diverse possibilità</a:t>
            </a:r>
          </a:p>
          <a:p>
            <a:r>
              <a:rPr lang="it-IT" dirty="0" smtClean="0"/>
              <a:t>Fare </a:t>
            </a:r>
            <a:r>
              <a:rPr lang="it-IT" b="1" dirty="0" smtClean="0"/>
              <a:t>corretti </a:t>
            </a:r>
            <a:r>
              <a:rPr lang="it-IT" dirty="0" smtClean="0"/>
              <a:t>collegamenti </a:t>
            </a:r>
            <a:r>
              <a:rPr lang="it-IT" dirty="0"/>
              <a:t>(“quindi”, “poiché</a:t>
            </a:r>
            <a:r>
              <a:rPr lang="it-IT" dirty="0" smtClean="0"/>
              <a:t>”, “</a:t>
            </a:r>
            <a:r>
              <a:rPr lang="it-IT" dirty="0"/>
              <a:t>dato che”, “invece” …)</a:t>
            </a:r>
          </a:p>
          <a:p>
            <a:r>
              <a:rPr lang="it-IT" dirty="0" smtClean="0"/>
              <a:t>Non </a:t>
            </a:r>
            <a:r>
              <a:rPr lang="it-IT" dirty="0"/>
              <a:t>fare </a:t>
            </a:r>
            <a:r>
              <a:rPr lang="it-IT" dirty="0" smtClean="0"/>
              <a:t>ripetizioni</a:t>
            </a:r>
            <a:r>
              <a:rPr lang="it-IT" dirty="0"/>
              <a:t>, non essere </a:t>
            </a:r>
            <a:r>
              <a:rPr lang="it-IT" dirty="0" smtClean="0"/>
              <a:t>prolissi, Eliminare </a:t>
            </a:r>
            <a:r>
              <a:rPr lang="it-IT" dirty="0"/>
              <a:t>le frasi o le parole </a:t>
            </a:r>
            <a:r>
              <a:rPr lang="it-IT" dirty="0" smtClean="0"/>
              <a:t>inutili</a:t>
            </a:r>
            <a:endParaRPr lang="it-IT" dirty="0"/>
          </a:p>
          <a:p>
            <a:r>
              <a:rPr lang="it-IT" dirty="0" smtClean="0"/>
              <a:t>Mettersi </a:t>
            </a:r>
            <a:r>
              <a:rPr lang="it-IT" dirty="0"/>
              <a:t>nei panni di chi </a:t>
            </a:r>
            <a:r>
              <a:rPr lang="it-IT" dirty="0" smtClean="0"/>
              <a:t>legge				(Neve)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446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Bibliografia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Le sfide teoriche del servizio sociale. I fondamenti di una disciplina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Gui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 L., Carocci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Faber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2004, Roma;</a:t>
            </a:r>
          </a:p>
          <a:p>
            <a:pPr algn="just">
              <a:spcBef>
                <a:spcPts val="500"/>
              </a:spcBef>
              <a:buNone/>
            </a:pPr>
            <a:endParaRPr lang="it-IT" altLang="it-IT" sz="1400" dirty="0">
              <a:solidFill>
                <a:srgbClr val="000000"/>
              </a:solidFill>
              <a:latin typeface="Constantia" panose="02030602050306030303" pitchFamily="18" charset="0"/>
              <a:cs typeface="Arial Unicode MS" panose="020B0604020202020204" pitchFamily="34" charset="-128"/>
            </a:endParaRPr>
          </a:p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Nuove prospettive per il servizio sociale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Dal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Pra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 Ponticelli M.,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CarocciFaber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2010, Roma;</a:t>
            </a:r>
          </a:p>
          <a:p>
            <a:pPr algn="just">
              <a:spcBef>
                <a:spcPts val="500"/>
              </a:spcBef>
              <a:buNone/>
            </a:pPr>
            <a:endParaRPr lang="it-IT" altLang="it-IT" sz="1400" dirty="0">
              <a:solidFill>
                <a:srgbClr val="000000"/>
              </a:solidFill>
              <a:latin typeface="Constantia" panose="02030602050306030303" pitchFamily="18" charset="0"/>
              <a:cs typeface="Arial Unicode MS" panose="020B0604020202020204" pitchFamily="34" charset="-128"/>
            </a:endParaRPr>
          </a:p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Il metodo del servizio sociale. Riflessioni, casi e ricerche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Fargion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 S.,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CarocciFaber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2013, Roma; </a:t>
            </a:r>
          </a:p>
          <a:p>
            <a:pPr algn="just">
              <a:spcBef>
                <a:spcPts val="500"/>
              </a:spcBef>
              <a:buNone/>
            </a:pPr>
            <a:endParaRPr lang="it-IT" altLang="it-IT" sz="1400" dirty="0">
              <a:solidFill>
                <a:srgbClr val="000000"/>
              </a:solidFill>
              <a:latin typeface="Constantia" panose="02030602050306030303" pitchFamily="18" charset="0"/>
              <a:cs typeface="Arial Unicode MS" panose="020B0604020202020204" pitchFamily="34" charset="-128"/>
            </a:endParaRPr>
          </a:p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Servizio sociale. Fondamenti e cultura di una professione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Neve E.,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CarocciFaber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2008, Roma;</a:t>
            </a:r>
          </a:p>
          <a:p>
            <a:pPr algn="just">
              <a:spcBef>
                <a:spcPts val="500"/>
              </a:spcBef>
              <a:buNone/>
            </a:pPr>
            <a:endParaRPr lang="it-IT" altLang="it-IT" sz="1400" dirty="0">
              <a:solidFill>
                <a:srgbClr val="000000"/>
              </a:solidFill>
              <a:latin typeface="Constantia" panose="02030602050306030303" pitchFamily="18" charset="0"/>
              <a:cs typeface="Arial Unicode MS" panose="020B0604020202020204" pitchFamily="34" charset="-128"/>
            </a:endParaRPr>
          </a:p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Servizio sociale </a:t>
            </a:r>
            <a:r>
              <a:rPr lang="it-IT" altLang="it-IT" sz="1400" i="1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trifocale</a:t>
            </a: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. Le azioni e gli attori delle nuove politiche sociali, 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Lazzari F.,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FrancoAngeli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2014, Milano;</a:t>
            </a:r>
          </a:p>
          <a:p>
            <a:pPr algn="just">
              <a:spcBef>
                <a:spcPts val="500"/>
              </a:spcBef>
              <a:buNone/>
            </a:pPr>
            <a:endParaRPr lang="it-IT" altLang="it-IT" sz="1400" dirty="0">
              <a:solidFill>
                <a:srgbClr val="000000"/>
              </a:solidFill>
              <a:latin typeface="Constantia" panose="02030602050306030303" pitchFamily="18" charset="0"/>
              <a:cs typeface="Arial Unicode MS" panose="020B0604020202020204" pitchFamily="34" charset="-128"/>
            </a:endParaRPr>
          </a:p>
          <a:p>
            <a:pPr algn="just">
              <a:spcBef>
                <a:spcPts val="500"/>
              </a:spcBef>
              <a:buNone/>
            </a:pPr>
            <a:r>
              <a:rPr lang="it-IT" altLang="it-IT" sz="1400" i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Nuovo dizionario di servizio sociale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Campanini A., (a cura di), </a:t>
            </a:r>
            <a:r>
              <a:rPr lang="it-IT" altLang="it-IT" sz="1400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CarocciFaber</a:t>
            </a:r>
            <a:r>
              <a:rPr lang="it-IT" altLang="it-IT" sz="1400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, 2013, Roma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53965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it-IT" sz="3200" b="1" dirty="0" smtClean="0">
                <a:solidFill>
                  <a:srgbClr val="FFC000"/>
                </a:solidFill>
              </a:rPr>
              <a:t>Professione di assistente sociale</a:t>
            </a:r>
            <a:br>
              <a:rPr lang="it-IT" sz="3200" b="1" dirty="0" smtClean="0">
                <a:solidFill>
                  <a:srgbClr val="FFC000"/>
                </a:solidFill>
              </a:rPr>
            </a:br>
            <a:r>
              <a:rPr lang="it-IT" sz="3200" b="1" dirty="0" smtClean="0">
                <a:solidFill>
                  <a:srgbClr val="FFC000"/>
                </a:solidFill>
              </a:rPr>
              <a:t>L. 84/1993 , art. 1</a:t>
            </a:r>
            <a:endParaRPr lang="it-IT" sz="3200" b="1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L'assistente </a:t>
            </a:r>
            <a:r>
              <a:rPr lang="it-IT" dirty="0"/>
              <a:t>sociale opera con </a:t>
            </a:r>
            <a:r>
              <a:rPr lang="it-IT" b="1" u="sng" dirty="0">
                <a:solidFill>
                  <a:srgbClr val="FFC000"/>
                </a:solidFill>
              </a:rPr>
              <a:t>autonomia tecnico-professionale </a:t>
            </a:r>
            <a:r>
              <a:rPr lang="it-IT" dirty="0"/>
              <a:t>e </a:t>
            </a:r>
            <a:r>
              <a:rPr lang="it-IT" b="1" dirty="0"/>
              <a:t>di giudizio </a:t>
            </a:r>
            <a:r>
              <a:rPr lang="it-IT" dirty="0"/>
              <a:t>in tutte le fasi dell'intervento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per la </a:t>
            </a:r>
            <a:r>
              <a:rPr lang="it-IT" b="1" dirty="0">
                <a:solidFill>
                  <a:srgbClr val="FF0000"/>
                </a:solidFill>
              </a:rPr>
              <a:t>prevenzione</a:t>
            </a:r>
            <a:r>
              <a:rPr lang="it-IT" dirty="0">
                <a:solidFill>
                  <a:srgbClr val="FF0000"/>
                </a:solidFill>
              </a:rPr>
              <a:t>, il sostegno e il recupero </a:t>
            </a:r>
            <a:endParaRPr lang="it-IT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di </a:t>
            </a:r>
            <a:r>
              <a:rPr lang="it-IT" b="1" dirty="0" smtClean="0"/>
              <a:t>persone</a:t>
            </a:r>
            <a:r>
              <a:rPr lang="it-IT" dirty="0"/>
              <a:t>, famiglie, </a:t>
            </a:r>
            <a:r>
              <a:rPr lang="it-IT" b="1" dirty="0"/>
              <a:t>gruppi </a:t>
            </a:r>
            <a:r>
              <a:rPr lang="it-IT" dirty="0"/>
              <a:t>e </a:t>
            </a:r>
            <a:r>
              <a:rPr lang="it-IT" b="1" dirty="0"/>
              <a:t>comunità </a:t>
            </a:r>
            <a:r>
              <a:rPr lang="it-IT" dirty="0"/>
              <a:t>in situazioni di bisogno e di disagio e può svolgere attività didattico-formative. </a:t>
            </a:r>
            <a:r>
              <a:rPr lang="it-IT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856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it-IT" sz="3200" b="1" dirty="0" smtClean="0">
                <a:solidFill>
                  <a:srgbClr val="FFC000"/>
                </a:solidFill>
              </a:rPr>
              <a:t>Professione di assistente sociale</a:t>
            </a:r>
            <a:br>
              <a:rPr lang="it-IT" sz="3200" b="1" dirty="0" smtClean="0">
                <a:solidFill>
                  <a:srgbClr val="FFC000"/>
                </a:solidFill>
              </a:rPr>
            </a:br>
            <a:r>
              <a:rPr lang="it-IT" sz="3200" b="1" dirty="0" smtClean="0">
                <a:solidFill>
                  <a:srgbClr val="FFC000"/>
                </a:solidFill>
              </a:rPr>
              <a:t>L. 84/1993, art. 1 </a:t>
            </a:r>
            <a:endParaRPr lang="it-IT" sz="3200" b="1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2</a:t>
            </a:r>
            <a:r>
              <a:rPr lang="it-IT" dirty="0"/>
              <a:t>. L'assistente sociale svolge compiti di </a:t>
            </a:r>
            <a:r>
              <a:rPr lang="it-IT" b="1" dirty="0">
                <a:solidFill>
                  <a:srgbClr val="FF0000"/>
                </a:solidFill>
              </a:rPr>
              <a:t>gestione, concorre all'organizzazione e alla programmazione </a:t>
            </a:r>
            <a:r>
              <a:rPr lang="it-IT" dirty="0"/>
              <a:t>e può esercitare attività di coordinamento e di direzione dei servizi sociali.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3</a:t>
            </a:r>
            <a:r>
              <a:rPr lang="it-IT" dirty="0"/>
              <a:t>. La professione di assistente sociale può essere esercitata in forma </a:t>
            </a:r>
            <a:r>
              <a:rPr lang="it-IT" b="1" dirty="0"/>
              <a:t>autonoma</a:t>
            </a:r>
            <a:r>
              <a:rPr lang="it-IT" dirty="0"/>
              <a:t> o di rapporto di lavoro </a:t>
            </a:r>
            <a:r>
              <a:rPr lang="it-IT" b="1" dirty="0"/>
              <a:t>subordinato</a:t>
            </a:r>
            <a:r>
              <a:rPr lang="it-IT" dirty="0"/>
              <a:t>. 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r>
              <a:rPr lang="it-IT" dirty="0" smtClean="0"/>
              <a:t>4</a:t>
            </a:r>
            <a:r>
              <a:rPr lang="it-IT" dirty="0"/>
              <a:t>. Nella collaborazione con l'autorità giudiziaria, l'attività dell'assistente sociale ha esclusivamente funzione tecnico-professionale. </a:t>
            </a:r>
          </a:p>
        </p:txBody>
      </p:sp>
    </p:spTree>
    <p:extLst>
      <p:ext uri="{BB962C8B-B14F-4D97-AF65-F5344CB8AC3E}">
        <p14:creationId xmlns:p14="http://schemas.microsoft.com/office/powerpoint/2010/main" val="134077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Oggetto del lavoro professionale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pPr marL="0" indent="0" algn="ctr">
              <a:buNone/>
            </a:pPr>
            <a:r>
              <a:rPr lang="it-IT" sz="3200" dirty="0" smtClean="0"/>
              <a:t>	Relazione </a:t>
            </a:r>
          </a:p>
          <a:p>
            <a:pPr marL="0" indent="0" algn="ctr">
              <a:buNone/>
            </a:pPr>
            <a:r>
              <a:rPr lang="it-IT" sz="3200" dirty="0"/>
              <a:t>	</a:t>
            </a:r>
            <a:r>
              <a:rPr lang="it-IT" sz="3200" dirty="0" smtClean="0">
                <a:solidFill>
                  <a:srgbClr val="C00000"/>
                </a:solidFill>
              </a:rPr>
              <a:t>persona 	</a:t>
            </a:r>
            <a:r>
              <a:rPr lang="it-IT" sz="3200" dirty="0" smtClean="0"/>
              <a:t>			</a:t>
            </a:r>
            <a:r>
              <a:rPr lang="it-IT" sz="3200" dirty="0" smtClean="0">
                <a:solidFill>
                  <a:srgbClr val="00B050"/>
                </a:solidFill>
              </a:rPr>
              <a:t>ambiente</a:t>
            </a:r>
            <a:endParaRPr lang="it-IT" sz="3200" dirty="0">
              <a:solidFill>
                <a:srgbClr val="00B050"/>
              </a:solidFill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6064033" y="34396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45477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FFC000"/>
                </a:solidFill>
              </a:rPr>
              <a:t>Compiti </a:t>
            </a:r>
            <a:r>
              <a:rPr lang="it-IT" dirty="0">
                <a:solidFill>
                  <a:srgbClr val="FFC000"/>
                </a:solidFill>
              </a:rPr>
              <a:t>dell’assistente </a:t>
            </a:r>
            <a:r>
              <a:rPr lang="it-IT" dirty="0" smtClean="0">
                <a:solidFill>
                  <a:srgbClr val="FFC000"/>
                </a:solidFill>
              </a:rPr>
              <a:t>sociale</a:t>
            </a:r>
            <a:br>
              <a:rPr lang="it-IT" dirty="0" smtClean="0">
                <a:solidFill>
                  <a:srgbClr val="FFC000"/>
                </a:solidFill>
              </a:rPr>
            </a:b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Affiancare le persone perché risolvano i propri problemi o trovino il modo di fronteggiarli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Promuovere, attivare e gestire le risorse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Tutela della persona fragile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Favorire l’esigibilità dei diritti e dove non sono riconosciuti farsi portavoce dei bisogni </a:t>
            </a:r>
            <a:r>
              <a:rPr lang="it-IT" dirty="0" smtClean="0">
                <a:solidFill>
                  <a:srgbClr val="00B050"/>
                </a:solidFill>
              </a:rPr>
              <a:t>(</a:t>
            </a:r>
            <a:r>
              <a:rPr lang="it-IT" i="1" dirty="0" err="1" smtClean="0">
                <a:solidFill>
                  <a:srgbClr val="00B050"/>
                </a:solidFill>
              </a:rPr>
              <a:t>Advocacy</a:t>
            </a:r>
            <a:r>
              <a:rPr lang="it-IT" i="1" dirty="0" smtClean="0">
                <a:solidFill>
                  <a:srgbClr val="00B050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Mediare le conflittualità sociali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sz="3200" dirty="0" smtClean="0">
                <a:solidFill>
                  <a:srgbClr val="00B050"/>
                </a:solidFill>
              </a:rPr>
              <a:t>Ricerca sociale</a:t>
            </a:r>
            <a:endParaRPr lang="it-IT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8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Con che cosa lavora l’assistente sociale?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3400" b="1" dirty="0" smtClean="0">
                <a:solidFill>
                  <a:srgbClr val="FF0000"/>
                </a:solidFill>
              </a:rPr>
              <a:t>Problemi complessi</a:t>
            </a:r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dirty="0" smtClean="0"/>
              <a:t>					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				</a:t>
            </a:r>
          </a:p>
          <a:p>
            <a:pPr marL="0" indent="0">
              <a:buNone/>
            </a:pPr>
            <a:r>
              <a:rPr lang="it-IT" sz="3400" b="1" dirty="0">
                <a:solidFill>
                  <a:srgbClr val="FF0000"/>
                </a:solidFill>
              </a:rPr>
              <a:t>	</a:t>
            </a:r>
            <a:r>
              <a:rPr lang="it-IT" sz="3400" b="1" dirty="0" smtClean="0">
                <a:solidFill>
                  <a:srgbClr val="FF0000"/>
                </a:solidFill>
              </a:rPr>
              <a:t>					Non c’è una sola soluzione </a:t>
            </a:r>
          </a:p>
          <a:p>
            <a:pPr marL="0" indent="0">
              <a:buNone/>
            </a:pPr>
            <a:r>
              <a:rPr lang="it-IT" sz="3400" b="1" dirty="0" smtClean="0">
                <a:solidFill>
                  <a:srgbClr val="FF0000"/>
                </a:solidFill>
              </a:rPr>
              <a:t>					(ma più ipotesi interpretative/operative)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dirty="0" smtClean="0"/>
          </a:p>
        </p:txBody>
      </p:sp>
      <p:pic>
        <p:nvPicPr>
          <p:cNvPr id="1028" name="Picture 4" descr="Risultati immagini per problemi comples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188" y="1676400"/>
            <a:ext cx="3552056" cy="34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altLang="it-IT" sz="2600" b="1" dirty="0" err="1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Trifocalità</a:t>
            </a:r>
            <a:r>
              <a:rPr lang="it-IT" altLang="it-IT" sz="2600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/tridimensionalità = </a:t>
            </a:r>
            <a:r>
              <a:rPr lang="it-IT" altLang="it-IT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sistema di lettura/intervento delle relazioni tra utente/famiglia -organizzazione- comunità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Responsabilità </a:t>
            </a:r>
            <a:r>
              <a:rPr lang="it-IT" altLang="it-IT" b="1" dirty="0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della valutazione “</a:t>
            </a:r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condivisa” 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Valori della centralità della persona e dell'autodeterminazione</a:t>
            </a:r>
            <a:r>
              <a:rPr lang="it-IT" altLang="it-IT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 (ne derivano strategie di </a:t>
            </a:r>
            <a:r>
              <a:rPr lang="it-IT" altLang="it-IT" dirty="0" err="1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empowerment</a:t>
            </a:r>
            <a:r>
              <a:rPr lang="it-IT" altLang="it-IT" dirty="0" smtClean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)</a:t>
            </a:r>
          </a:p>
          <a:p>
            <a:r>
              <a:rPr lang="it-IT" altLang="it-IT" b="1" dirty="0">
                <a:solidFill>
                  <a:srgbClr val="000000"/>
                </a:solidFill>
                <a:latin typeface="Constantia" panose="02030602050306030303" pitchFamily="18" charset="0"/>
                <a:cs typeface="Arial Unicode MS" panose="020B0604020202020204" pitchFamily="34" charset="-128"/>
              </a:rPr>
              <a:t>Prospettiva di integrazione di conoscenze teoriche per ricavare strumenti efficaci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3236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Approccio al quesito (sez. A)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25860" y="1676400"/>
            <a:ext cx="9769153" cy="4848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Il/la candidato/a illustri le varie fasi di programmazione e le modalità di gestione di un </a:t>
            </a:r>
            <a:r>
              <a:rPr lang="it-IT" sz="2000" dirty="0">
                <a:solidFill>
                  <a:srgbClr val="FF0000"/>
                </a:solidFill>
              </a:rPr>
              <a:t>servizio di assistenza domiciliare </a:t>
            </a:r>
            <a:r>
              <a:rPr lang="it-IT" sz="2000" dirty="0"/>
              <a:t>a favore di persone anziane  per avviare anche nel contesto locale interventi di cittadinanza attiva.</a:t>
            </a:r>
          </a:p>
          <a:p>
            <a:pPr marL="0" indent="0">
              <a:buNone/>
            </a:pPr>
            <a:r>
              <a:rPr lang="it-IT" dirty="0" smtClean="0"/>
              <a:t> </a:t>
            </a:r>
            <a:r>
              <a:rPr lang="it-IT" sz="1600" b="1" dirty="0"/>
              <a:t>T</a:t>
            </a:r>
            <a:r>
              <a:rPr lang="it-IT" sz="1600" b="1" dirty="0" smtClean="0"/>
              <a:t>ridimensionalità			</a:t>
            </a:r>
            <a:r>
              <a:rPr lang="it-IT" sz="1600" b="1" dirty="0" smtClean="0">
                <a:solidFill>
                  <a:srgbClr val="FFC000"/>
                </a:solidFill>
              </a:rPr>
              <a:t>destinatari (cittadini, bisogni e risorse)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FFC000"/>
                </a:solidFill>
              </a:rPr>
              <a:t>	</a:t>
            </a:r>
            <a:r>
              <a:rPr lang="it-IT" sz="1600" b="1" dirty="0" smtClean="0">
                <a:solidFill>
                  <a:srgbClr val="FFC000"/>
                </a:solidFill>
              </a:rPr>
              <a:t>			organizzazione (regole e risorse)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FFC000"/>
                </a:solidFill>
              </a:rPr>
              <a:t>	</a:t>
            </a:r>
            <a:r>
              <a:rPr lang="it-IT" sz="1600" b="1" dirty="0" smtClean="0">
                <a:solidFill>
                  <a:srgbClr val="FFC000"/>
                </a:solidFill>
              </a:rPr>
              <a:t>			comunità (limiti e potenzialità)</a:t>
            </a:r>
          </a:p>
          <a:p>
            <a:pPr marL="0" indent="0">
              <a:buNone/>
            </a:pPr>
            <a:endParaRPr lang="it-IT" sz="1600" dirty="0"/>
          </a:p>
          <a:p>
            <a:pPr marL="0" indent="0">
              <a:buNone/>
            </a:pPr>
            <a:r>
              <a:rPr lang="it-IT" sz="1600" b="1" dirty="0" smtClean="0"/>
              <a:t>Responsabilità della valutazione condivisa    </a:t>
            </a:r>
            <a:r>
              <a:rPr lang="it-IT" sz="1600" dirty="0" err="1" smtClean="0">
                <a:solidFill>
                  <a:srgbClr val="FFC000"/>
                </a:solidFill>
              </a:rPr>
              <a:t>as</a:t>
            </a:r>
            <a:r>
              <a:rPr lang="it-IT" sz="1600" dirty="0" smtClean="0">
                <a:solidFill>
                  <a:srgbClr val="FFC000"/>
                </a:solidFill>
              </a:rPr>
              <a:t>, operatori, cittadini-utenti, amministratori, ….</a:t>
            </a:r>
          </a:p>
          <a:p>
            <a:pPr marL="0" indent="0">
              <a:buNone/>
            </a:pPr>
            <a:r>
              <a:rPr lang="it-IT" sz="1600" b="1" dirty="0" smtClean="0"/>
              <a:t>Strategie di </a:t>
            </a:r>
            <a:r>
              <a:rPr lang="it-IT" sz="1600" b="1" i="1" dirty="0" err="1" smtClean="0"/>
              <a:t>empowerment</a:t>
            </a:r>
            <a:r>
              <a:rPr lang="it-IT" sz="1600" i="1" dirty="0" smtClean="0"/>
              <a:t>		      </a:t>
            </a:r>
            <a:r>
              <a:rPr lang="it-IT" sz="1600" i="1" dirty="0" smtClean="0">
                <a:solidFill>
                  <a:srgbClr val="FFC000"/>
                </a:solidFill>
              </a:rPr>
              <a:t>progetto di autonomia possibile</a:t>
            </a:r>
          </a:p>
          <a:p>
            <a:pPr marL="0" indent="0">
              <a:buNone/>
            </a:pPr>
            <a:r>
              <a:rPr lang="it-IT" sz="1600" i="1" dirty="0" smtClean="0">
                <a:solidFill>
                  <a:srgbClr val="FFC000"/>
                </a:solidFill>
              </a:rPr>
              <a:t>				      coinvolgimento di altri soggetti (familiari, vicini, 					      volontari)</a:t>
            </a:r>
          </a:p>
          <a:p>
            <a:pPr marL="0" indent="0">
              <a:buNone/>
            </a:pPr>
            <a:r>
              <a:rPr lang="it-IT" sz="1600" b="1" dirty="0" smtClean="0"/>
              <a:t>Prospettiva di integrazione multidisciplinare     </a:t>
            </a:r>
            <a:r>
              <a:rPr lang="it-IT" sz="1600" dirty="0" smtClean="0">
                <a:solidFill>
                  <a:srgbClr val="FFC000"/>
                </a:solidFill>
              </a:rPr>
              <a:t>strumenti più efficaci (</a:t>
            </a:r>
            <a:r>
              <a:rPr lang="it-IT" sz="1600" dirty="0" err="1" smtClean="0">
                <a:solidFill>
                  <a:srgbClr val="FFC000"/>
                </a:solidFill>
              </a:rPr>
              <a:t>mdb</a:t>
            </a:r>
            <a:r>
              <a:rPr lang="it-IT" sz="1600" dirty="0" smtClean="0">
                <a:solidFill>
                  <a:srgbClr val="FFC000"/>
                </a:solidFill>
              </a:rPr>
              <a:t>, specialisti, …)</a:t>
            </a:r>
            <a:endParaRPr lang="it-IT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43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renità 16x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72_TF02801109.potx" id="{2CA4A6DC-D28F-4FA2-929E-108D6F6D4E42}" vid="{A20DF54D-5AC1-43CF-B313-FD91E2F27B41}"/>
    </a:ext>
  </a:extLst>
</a:theme>
</file>

<file path=ppt/theme/theme2.xml><?xml version="1.0" encoding="utf-8"?>
<a:theme xmlns:a="http://schemas.openxmlformats.org/drawingml/2006/main" name="Tema di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Presentazione a tema naturale Serenità</Template>
  <TotalTime>682</TotalTime>
  <Words>1730</Words>
  <Application>Microsoft Office PowerPoint</Application>
  <PresentationFormat>Personalizzato</PresentationFormat>
  <Paragraphs>228</Paragraphs>
  <Slides>29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46" baseType="lpstr">
      <vt:lpstr>Arial Unicode MS</vt:lpstr>
      <vt:lpstr>Arial</vt:lpstr>
      <vt:lpstr>BookmanOldStyle</vt:lpstr>
      <vt:lpstr>BookmanOldStyle-Bold</vt:lpstr>
      <vt:lpstr>BookmanOldStyle-BoldItalic</vt:lpstr>
      <vt:lpstr>BookmanOldStyle-Italic</vt:lpstr>
      <vt:lpstr>Calibri</vt:lpstr>
      <vt:lpstr>Calibri-Bold</vt:lpstr>
      <vt:lpstr>Calibri-Italic</vt:lpstr>
      <vt:lpstr>Chalkboard</vt:lpstr>
      <vt:lpstr>Constantia</vt:lpstr>
      <vt:lpstr>Euphemia</vt:lpstr>
      <vt:lpstr>MS-PGothic</vt:lpstr>
      <vt:lpstr>Tahoma</vt:lpstr>
      <vt:lpstr>Times New Roman</vt:lpstr>
      <vt:lpstr>Wingdings</vt:lpstr>
      <vt:lpstr>Serenità 16x9</vt:lpstr>
      <vt:lpstr>Sintesi del processo metodologico di servizio sociale e scrittura di un elaborato </vt:lpstr>
      <vt:lpstr>L’ordinamento professionale</vt:lpstr>
      <vt:lpstr>Professione di assistente sociale L. 84/1993 , art. 1</vt:lpstr>
      <vt:lpstr>Professione di assistente sociale L. 84/1993, art. 1 </vt:lpstr>
      <vt:lpstr>Oggetto del lavoro professionale</vt:lpstr>
      <vt:lpstr>Compiti dell’assistente sociale </vt:lpstr>
      <vt:lpstr>Con che cosa lavora l’assistente sociale?</vt:lpstr>
      <vt:lpstr>Come?</vt:lpstr>
      <vt:lpstr>Approccio al quesito (sez. A)</vt:lpstr>
      <vt:lpstr>Approccio al quesito (sez. A)</vt:lpstr>
      <vt:lpstr>Fasi del processo di aiuto</vt:lpstr>
      <vt:lpstr>Come scrivere? Partire dal tipo di richiesta</vt:lpstr>
      <vt:lpstr>Focalizzare gli argomenti richiesti</vt:lpstr>
      <vt:lpstr>Pensare e progettare</vt:lpstr>
      <vt:lpstr>     ANALISI della DOMANDA,  Lettura del problema (e l’inizio di una relazione) </vt:lpstr>
      <vt:lpstr>Esempio: Analisi della situazione di un minore </vt:lpstr>
      <vt:lpstr>VALUTAZIONE </vt:lpstr>
      <vt:lpstr>VALUTAZIONE «CONDIVISA»  (Dove arrivare? Che cosa fare, come, quando con chi, con quali mezzi e tempi…?)                                          (Elaborato da Fargion)</vt:lpstr>
      <vt:lpstr>Quesito sezione A (seconda prova)</vt:lpstr>
      <vt:lpstr>Esempio: Valutazione «diagnostica e prognostica» della situazione di un minore Frontespizio delle segnalazioni, Regione Veneto, DGR 779/2013 Regione Veneto e allegato “Linee di indirizzo per la comunicazione tra AG e servizi sociosanitari” </vt:lpstr>
      <vt:lpstr>Quesito sezione B (prova pratica)</vt:lpstr>
      <vt:lpstr>DEFINIZIONE OBIETTIVI DEL PROGETTO DI INTERVENTO </vt:lpstr>
      <vt:lpstr> IPOTESI DI INTERVENTO </vt:lpstr>
      <vt:lpstr>ATTUAZIONE DEL PROGETTO</vt:lpstr>
      <vt:lpstr>VALUTAZIONE DEL PROGETTO</vt:lpstr>
      <vt:lpstr>Attenzioni metodologiche</vt:lpstr>
      <vt:lpstr>Che cosa valutare in queste situazioni?</vt:lpstr>
      <vt:lpstr>Gestire la scrittura</vt:lpstr>
      <vt:lpstr>Bibliografia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titolo</dc:title>
  <dc:creator>Marilena</dc:creator>
  <cp:lastModifiedBy>Lo Fiego</cp:lastModifiedBy>
  <cp:revision>88</cp:revision>
  <dcterms:created xsi:type="dcterms:W3CDTF">2018-02-22T09:40:36Z</dcterms:created>
  <dcterms:modified xsi:type="dcterms:W3CDTF">2018-08-30T20:16:30Z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