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9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4" r:id="rId10"/>
    <p:sldId id="275" r:id="rId11"/>
    <p:sldId id="257" r:id="rId12"/>
    <p:sldId id="260" r:id="rId13"/>
    <p:sldId id="259" r:id="rId14"/>
    <p:sldId id="258" r:id="rId15"/>
    <p:sldId id="273" r:id="rId16"/>
    <p:sldId id="261" r:id="rId17"/>
    <p:sldId id="263" r:id="rId18"/>
    <p:sldId id="276" r:id="rId19"/>
    <p:sldId id="278" r:id="rId20"/>
    <p:sldId id="277" r:id="rId21"/>
    <p:sldId id="262" r:id="rId22"/>
    <p:sldId id="279" r:id="rId23"/>
    <p:sldId id="280" r:id="rId24"/>
    <p:sldId id="281" r:id="rId25"/>
    <p:sldId id="282" r:id="rId26"/>
    <p:sldId id="283" r:id="rId27"/>
    <p:sldId id="26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5725B-06E7-41FB-A2A0-7AC4B0166AD4}" type="datetimeFigureOut">
              <a:rPr lang="it-IT" smtClean="0"/>
              <a:t>03/06/2019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BC1D0-D5F3-42D7-BDEF-A0B4752E09D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5455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678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4619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0281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F66FA04-8194-456D-9E93-F7B288CE0622}" type="slidenum">
              <a:rPr lang="fi-FI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fi-FI" altLang="it-IT" sz="1400" smtClean="0"/>
          </a:p>
        </p:txBody>
      </p:sp>
      <p:sp>
        <p:nvSpPr>
          <p:cNvPr id="501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1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42581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Come scrivere un elaborato di servizio sociale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Dr.ssa Marilena </a:t>
            </a:r>
            <a:r>
              <a:rPr lang="it-IT" dirty="0" err="1" smtClean="0"/>
              <a:t>Sinigaglia</a:t>
            </a:r>
            <a:endParaRPr lang="it-IT" dirty="0" smtClean="0"/>
          </a:p>
          <a:p>
            <a:r>
              <a:rPr lang="it-IT" dirty="0" smtClean="0"/>
              <a:t>Corso di preparazione agli esami di stato, sezioni A e B</a:t>
            </a:r>
          </a:p>
          <a:p>
            <a:r>
              <a:rPr lang="it-IT" dirty="0" smtClean="0"/>
              <a:t>Ordine assistenti sociali del Veneto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06694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7334" y="1120347"/>
            <a:ext cx="8596668" cy="49210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b="1" u="sng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it-IT" b="1" dirty="0" smtClean="0">
                <a:solidFill>
                  <a:srgbClr val="FFC000"/>
                </a:solidFill>
              </a:rPr>
              <a:t>				</a:t>
            </a:r>
            <a:r>
              <a:rPr lang="it-IT" sz="2800" b="1" dirty="0" smtClean="0">
                <a:solidFill>
                  <a:srgbClr val="FF0000"/>
                </a:solidFill>
              </a:rPr>
              <a:t>autonomia tecnico-professionale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									↓</a:t>
            </a:r>
            <a:endParaRPr lang="it-IT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it-IT" b="1" dirty="0" smtClean="0">
                <a:solidFill>
                  <a:srgbClr val="00B050"/>
                </a:solidFill>
              </a:rPr>
              <a:t>					</a:t>
            </a:r>
            <a:r>
              <a:rPr lang="it-IT" b="1" dirty="0">
                <a:solidFill>
                  <a:srgbClr val="00B050"/>
                </a:solidFill>
              </a:rPr>
              <a:t> </a:t>
            </a:r>
            <a:r>
              <a:rPr lang="it-IT" b="1" dirty="0" smtClean="0">
                <a:solidFill>
                  <a:srgbClr val="00B050"/>
                </a:solidFill>
              </a:rPr>
              <a:t>      </a:t>
            </a:r>
            <a:r>
              <a:rPr lang="it-IT" sz="3600" b="1" dirty="0" smtClean="0">
                <a:solidFill>
                  <a:srgbClr val="00B050"/>
                </a:solidFill>
              </a:rPr>
              <a:t>VALUTAZIONE</a:t>
            </a:r>
          </a:p>
          <a:p>
            <a:pPr marL="0" indent="0">
              <a:buNone/>
            </a:pPr>
            <a:endParaRPr lang="it-IT" b="1" dirty="0" smtClean="0"/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r>
              <a:rPr lang="it-IT" b="1" dirty="0" smtClean="0"/>
              <a:t> </a:t>
            </a:r>
            <a:r>
              <a:rPr lang="it-IT" dirty="0"/>
              <a:t>È un </a:t>
            </a:r>
            <a:r>
              <a:rPr lang="it-IT" b="1" dirty="0"/>
              <a:t>GIUDIZIO TECNICO </a:t>
            </a:r>
            <a:r>
              <a:rPr lang="it-IT" dirty="0"/>
              <a:t>sulla situazione, anche in prospettiva, collegando in modo appropriato i dati raccolti </a:t>
            </a:r>
            <a:r>
              <a:rPr lang="it-IT" dirty="0" smtClean="0"/>
              <a:t> 	</a:t>
            </a:r>
          </a:p>
          <a:p>
            <a:pPr marL="0" indent="0" algn="just">
              <a:buNone/>
            </a:pPr>
            <a:r>
              <a:rPr lang="it-IT" i="1" dirty="0" smtClean="0"/>
              <a:t>Elementi </a:t>
            </a:r>
            <a:r>
              <a:rPr lang="it-IT" i="1" dirty="0"/>
              <a:t>essenziali</a:t>
            </a:r>
            <a:r>
              <a:rPr lang="it-IT" i="1" dirty="0" smtClean="0"/>
              <a:t>: </a:t>
            </a:r>
            <a:r>
              <a:rPr lang="it-IT" dirty="0" smtClean="0"/>
              <a:t>⇒ </a:t>
            </a:r>
            <a:r>
              <a:rPr lang="it-IT" i="1" dirty="0"/>
              <a:t>TIPO, GRAVITÀ</a:t>
            </a:r>
            <a:r>
              <a:rPr lang="it-IT" dirty="0"/>
              <a:t>… </a:t>
            </a:r>
            <a:r>
              <a:rPr lang="it-IT" i="1" dirty="0"/>
              <a:t>DEI PROBLEMI (persona/ambiente</a:t>
            </a:r>
            <a:r>
              <a:rPr lang="it-IT" i="1" dirty="0" smtClean="0"/>
              <a:t>) </a:t>
            </a:r>
            <a:r>
              <a:rPr lang="it-IT" dirty="0" smtClean="0"/>
              <a:t>⇒ </a:t>
            </a:r>
            <a:r>
              <a:rPr lang="it-IT" i="1" dirty="0"/>
              <a:t>ENTITÀ, IMPORTANZA</a:t>
            </a:r>
            <a:r>
              <a:rPr lang="it-IT" dirty="0"/>
              <a:t>… </a:t>
            </a:r>
            <a:r>
              <a:rPr lang="it-IT" i="1" dirty="0"/>
              <a:t>DELLE </a:t>
            </a:r>
            <a:r>
              <a:rPr lang="it-IT" i="1" dirty="0" smtClean="0"/>
              <a:t>RISORSE-POTENZIALITÀ (</a:t>
            </a:r>
            <a:r>
              <a:rPr lang="it-IT" i="1" dirty="0"/>
              <a:t>personali/ambientali</a:t>
            </a:r>
            <a:r>
              <a:rPr lang="it-IT" i="1" dirty="0" smtClean="0"/>
              <a:t>) </a:t>
            </a:r>
            <a:r>
              <a:rPr lang="it-IT" i="1" dirty="0"/>
              <a:t>	(Neve)</a:t>
            </a:r>
            <a:endParaRPr lang="it-IT" dirty="0"/>
          </a:p>
          <a:p>
            <a:pPr marL="0" indent="0">
              <a:buNone/>
            </a:pPr>
            <a:endParaRPr lang="it-IT" b="1" dirty="0" smtClean="0"/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99485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Partire dalla richiesta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Comprensione del quesito</a:t>
            </a: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DESCRIZIONE (difficile che si chieda solo  …)</a:t>
            </a:r>
            <a:endParaRPr lang="it-IT" i="1" dirty="0"/>
          </a:p>
          <a:p>
            <a:pPr marL="0" indent="0">
              <a:buNone/>
            </a:pPr>
            <a:r>
              <a:rPr lang="it-IT" dirty="0" smtClean="0"/>
              <a:t>FARE UNA VALUTAZIONE</a:t>
            </a:r>
          </a:p>
          <a:p>
            <a:pPr marL="0" indent="0">
              <a:buNone/>
            </a:pPr>
            <a:r>
              <a:rPr lang="it-IT" dirty="0" smtClean="0"/>
              <a:t>PREDISPORRE DELLE IPOTESI OPERATIVE (inserire sempre la valutazione)</a:t>
            </a:r>
            <a:endParaRPr lang="it-IT" dirty="0"/>
          </a:p>
          <a:p>
            <a:pPr marL="0" indent="0">
              <a:buNone/>
            </a:pPr>
            <a:r>
              <a:rPr lang="it-IT" dirty="0" smtClean="0"/>
              <a:t>MISTO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785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 classico, sez. 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Un assistente sociale responsabile dell’area anziani </a:t>
            </a:r>
            <a:r>
              <a:rPr lang="it-IT" dirty="0" smtClean="0"/>
              <a:t>intende attivare </a:t>
            </a:r>
            <a:r>
              <a:rPr lang="it-IT" dirty="0"/>
              <a:t>un </a:t>
            </a:r>
            <a:r>
              <a:rPr lang="it-IT" dirty="0" smtClean="0"/>
              <a:t>progetto </a:t>
            </a:r>
            <a:r>
              <a:rPr lang="it-IT" dirty="0"/>
              <a:t>per il sostegno dei </a:t>
            </a:r>
            <a:r>
              <a:rPr lang="it-IT" i="1" dirty="0" err="1"/>
              <a:t>carer</a:t>
            </a:r>
            <a:r>
              <a:rPr lang="it-IT" i="1" dirty="0"/>
              <a:t> </a:t>
            </a:r>
            <a:r>
              <a:rPr lang="it-IT" dirty="0"/>
              <a:t>in un </a:t>
            </a:r>
            <a:r>
              <a:rPr lang="it-IT" dirty="0" smtClean="0"/>
              <a:t>quartiere </a:t>
            </a:r>
            <a:r>
              <a:rPr lang="it-IT" dirty="0"/>
              <a:t>di </a:t>
            </a:r>
            <a:r>
              <a:rPr lang="it-IT" dirty="0" smtClean="0"/>
              <a:t>una grande città</a:t>
            </a:r>
            <a:r>
              <a:rPr lang="it-IT" dirty="0"/>
              <a:t>.</a:t>
            </a:r>
          </a:p>
          <a:p>
            <a:pPr marL="0" indent="0">
              <a:buNone/>
            </a:pPr>
            <a:r>
              <a:rPr lang="it-IT" i="1" dirty="0" smtClean="0"/>
              <a:t>	Il </a:t>
            </a:r>
            <a:r>
              <a:rPr lang="it-IT" i="1" dirty="0"/>
              <a:t>candidato illustri le fasi di </a:t>
            </a:r>
            <a:r>
              <a:rPr lang="it-IT" i="1" dirty="0" smtClean="0"/>
              <a:t>progettazione </a:t>
            </a:r>
            <a:r>
              <a:rPr lang="it-IT" i="1" dirty="0"/>
              <a:t>e di </a:t>
            </a:r>
            <a:r>
              <a:rPr lang="it-IT" i="1" dirty="0" smtClean="0"/>
              <a:t>attuazione predisposte 	dall’assistente </a:t>
            </a:r>
            <a:r>
              <a:rPr lang="it-IT" i="1" dirty="0"/>
              <a:t>sociale.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0618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 classico, sez. B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Il parroco segnala al servizio sociale comunale che la sig. Maria </a:t>
            </a:r>
            <a:r>
              <a:rPr lang="it-IT" dirty="0" smtClean="0"/>
              <a:t>di circa </a:t>
            </a:r>
            <a:r>
              <a:rPr lang="it-IT" dirty="0"/>
              <a:t>80 anni, vedova con una pensione minima Inps, vive in </a:t>
            </a:r>
            <a:r>
              <a:rPr lang="it-IT" dirty="0" smtClean="0"/>
              <a:t>una casa </a:t>
            </a:r>
            <a:r>
              <a:rPr lang="it-IT" dirty="0"/>
              <a:t>di proprietà con un figlio disabile grave di 40 anni. La sig</a:t>
            </a:r>
            <a:r>
              <a:rPr lang="it-IT" dirty="0" smtClean="0"/>
              <a:t>. Maria</a:t>
            </a:r>
            <a:r>
              <a:rPr lang="it-IT" dirty="0"/>
              <a:t>, che dovrà </a:t>
            </a:r>
            <a:r>
              <a:rPr lang="it-IT" dirty="0" smtClean="0"/>
              <a:t>sottoporsi </a:t>
            </a:r>
            <a:r>
              <a:rPr lang="it-IT" dirty="0"/>
              <a:t>a un intervento chirurgico a breve, </a:t>
            </a:r>
            <a:r>
              <a:rPr lang="it-IT" dirty="0" smtClean="0"/>
              <a:t>è preoccupata </a:t>
            </a:r>
            <a:r>
              <a:rPr lang="it-IT" dirty="0"/>
              <a:t>per il figlio che non risulta essere in grado </a:t>
            </a:r>
            <a:r>
              <a:rPr lang="it-IT" dirty="0" smtClean="0"/>
              <a:t>di provvedere </a:t>
            </a:r>
            <a:r>
              <a:rPr lang="it-IT" dirty="0"/>
              <a:t>a se stesso.</a:t>
            </a:r>
          </a:p>
          <a:p>
            <a:r>
              <a:rPr lang="it-IT" i="1" dirty="0"/>
              <a:t>Il candidato formuli un piano di lavoro esplicitando </a:t>
            </a:r>
            <a:r>
              <a:rPr lang="it-IT" i="1" dirty="0" smtClean="0"/>
              <a:t>una prima </a:t>
            </a:r>
            <a:r>
              <a:rPr lang="it-IT" i="1" dirty="0"/>
              <a:t>(ipotesi di) valutazione, </a:t>
            </a:r>
            <a:r>
              <a:rPr lang="it-IT" i="1" dirty="0" smtClean="0"/>
              <a:t>obiettivi </a:t>
            </a:r>
            <a:r>
              <a:rPr lang="it-IT" i="1" dirty="0"/>
              <a:t>e strategie </a:t>
            </a:r>
            <a:r>
              <a:rPr lang="it-IT" i="1" dirty="0" smtClean="0"/>
              <a:t>di intervento</a:t>
            </a:r>
            <a:r>
              <a:rPr lang="it-IT" i="1" dirty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58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…Altre tipologie di quesiti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Il candidato specifichi che cosa si intende per tridimensionalità nel servizio sociale e, dopo aver delineato le principali caratteristiche e i riferimenti deontologici della relazione di aiuto, espliciti  le funzioni del contratto tra utente ed assistente sociale, in prospettiva tridimensionale e nell’ambito di un servizio  di salute mentale. </a:t>
            </a:r>
            <a:r>
              <a:rPr lang="it-IT" dirty="0" smtClean="0"/>
              <a:t> (</a:t>
            </a:r>
            <a:r>
              <a:rPr lang="it-IT" dirty="0" err="1" smtClean="0"/>
              <a:t>sez</a:t>
            </a:r>
            <a:r>
              <a:rPr lang="it-IT" dirty="0" smtClean="0"/>
              <a:t> a) 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/>
              <a:t>La professione dell’assistente sociale si trova spesso in bilico tra la funzione di aiuto e quella di controllo: il/la candidato/a, dopo aver illustrato i fondamenti deontologici della professione,  espliciti le criticità di questa duplice funzione in un servizio di tutela minori. </a:t>
            </a:r>
            <a:r>
              <a:rPr lang="it-IT" dirty="0" smtClean="0"/>
              <a:t>(</a:t>
            </a:r>
            <a:r>
              <a:rPr lang="it-IT" dirty="0" err="1" smtClean="0"/>
              <a:t>sez</a:t>
            </a:r>
            <a:r>
              <a:rPr lang="it-IT" dirty="0" smtClean="0"/>
              <a:t> b)</a:t>
            </a:r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5897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Pensare e progettare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Che </a:t>
            </a:r>
            <a:r>
              <a:rPr lang="it-IT" dirty="0"/>
              <a:t>cosa </a:t>
            </a:r>
            <a:r>
              <a:rPr lang="it-IT" dirty="0" smtClean="0"/>
              <a:t>voglio DIMOSTRARE</a:t>
            </a:r>
            <a:r>
              <a:rPr lang="it-IT" dirty="0"/>
              <a:t>?</a:t>
            </a:r>
          </a:p>
          <a:p>
            <a:pPr marL="0" indent="0">
              <a:buNone/>
            </a:pPr>
            <a:r>
              <a:rPr lang="it-IT" dirty="0" smtClean="0"/>
              <a:t>Quali </a:t>
            </a:r>
            <a:r>
              <a:rPr lang="it-IT" dirty="0"/>
              <a:t>possono essere </a:t>
            </a:r>
            <a:r>
              <a:rPr lang="it-IT" dirty="0" smtClean="0"/>
              <a:t>le ARGOMENTAZIONI </a:t>
            </a:r>
            <a:r>
              <a:rPr lang="it-IT" dirty="0"/>
              <a:t>da </a:t>
            </a:r>
            <a:r>
              <a:rPr lang="it-IT" dirty="0" smtClean="0"/>
              <a:t>portare?</a:t>
            </a:r>
          </a:p>
          <a:p>
            <a:pPr marL="0" indent="0">
              <a:buNone/>
            </a:pPr>
            <a:r>
              <a:rPr lang="it-IT" dirty="0" smtClean="0"/>
              <a:t>Come SVILUPPO  gli argomenti individuati?</a:t>
            </a:r>
            <a:endParaRPr lang="it-IT" dirty="0"/>
          </a:p>
          <a:p>
            <a:pPr marL="0" indent="0">
              <a:buNone/>
            </a:pPr>
            <a:r>
              <a:rPr lang="it-IT" dirty="0" smtClean="0"/>
              <a:t>Come </a:t>
            </a:r>
            <a:r>
              <a:rPr lang="it-IT" dirty="0"/>
              <a:t>mettere IN ORDINE </a:t>
            </a:r>
            <a:r>
              <a:rPr lang="it-IT" dirty="0" smtClean="0"/>
              <a:t>le varie </a:t>
            </a:r>
            <a:r>
              <a:rPr lang="it-IT" dirty="0"/>
              <a:t>idee</a:t>
            </a:r>
            <a:r>
              <a:rPr lang="it-IT" dirty="0" smtClean="0"/>
              <a:t>?</a:t>
            </a:r>
          </a:p>
          <a:p>
            <a:r>
              <a:rPr lang="it-IT" dirty="0" smtClean="0"/>
              <a:t>Strutturare il testo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026" name="Picture 2" descr="Risultati immagini per struttura del testo argomentati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368" y="3861048"/>
            <a:ext cx="446596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isultati immagini per struttura del testo argomentativ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328" y="13102"/>
            <a:ext cx="3161032" cy="319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10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Esempio, sez. 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Dopo avere esplicitato il sistema programmatorio previsto dalla L. 328/00 si introduca il Piano di Zona come strumento di programmazione e gestione integrata delle politiche socio-sanitarie a livello locale. Il candidato descriva gli attori, gli strumenti e la metodologia per la definizione di un Piano di Zona che risponda ai bisogni ed alle esigenze del territorio:</a:t>
            </a:r>
          </a:p>
          <a:p>
            <a:endParaRPr lang="it-IT" dirty="0"/>
          </a:p>
          <a:p>
            <a:r>
              <a:rPr lang="it-IT" dirty="0"/>
              <a:t>	</a:t>
            </a:r>
            <a:r>
              <a:rPr lang="it-IT" dirty="0" smtClean="0"/>
              <a:t>Definizione </a:t>
            </a:r>
            <a:r>
              <a:rPr lang="it-IT" dirty="0"/>
              <a:t>e attori obbligati del piano di zona</a:t>
            </a:r>
          </a:p>
          <a:p>
            <a:r>
              <a:rPr lang="it-IT" dirty="0"/>
              <a:t>	</a:t>
            </a:r>
            <a:r>
              <a:rPr lang="it-IT" dirty="0" smtClean="0"/>
              <a:t>Indicatori </a:t>
            </a:r>
            <a:r>
              <a:rPr lang="it-IT" dirty="0"/>
              <a:t>di risultato</a:t>
            </a:r>
          </a:p>
          <a:p>
            <a:r>
              <a:rPr lang="it-IT" dirty="0"/>
              <a:t>	</a:t>
            </a:r>
            <a:r>
              <a:rPr lang="it-IT" dirty="0" smtClean="0"/>
              <a:t>Processi </a:t>
            </a:r>
            <a:r>
              <a:rPr lang="it-IT" dirty="0"/>
              <a:t>partecipativi di costruzione del Piano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9419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Focalizzare gli argomenti richiesti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Quali sono i </a:t>
            </a:r>
            <a:r>
              <a:rPr lang="it-IT" b="1" dirty="0"/>
              <a:t>CONCETTI ESSENZIALI </a:t>
            </a:r>
            <a:r>
              <a:rPr lang="it-IT" dirty="0" smtClean="0"/>
              <a:t>che mi </a:t>
            </a:r>
            <a:r>
              <a:rPr lang="it-IT" dirty="0"/>
              <a:t>vengono </a:t>
            </a:r>
            <a:r>
              <a:rPr lang="it-IT" dirty="0" smtClean="0"/>
              <a:t>richiesti?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parole-chiave</a:t>
            </a:r>
          </a:p>
          <a:p>
            <a:pPr marL="0" indent="0">
              <a:buNone/>
            </a:pPr>
            <a:r>
              <a:rPr lang="it-IT" dirty="0"/>
              <a:t>ragionamento richiesto</a:t>
            </a:r>
          </a:p>
          <a:p>
            <a:pPr marL="0" indent="0">
              <a:buNone/>
            </a:pPr>
            <a:r>
              <a:rPr lang="it-IT" dirty="0"/>
              <a:t>indicazioni di percorso</a:t>
            </a:r>
          </a:p>
          <a:p>
            <a:r>
              <a:rPr lang="it-IT" dirty="0" smtClean="0"/>
              <a:t>E </a:t>
            </a:r>
            <a:r>
              <a:rPr lang="it-IT" dirty="0"/>
              <a:t>quali sono i </a:t>
            </a:r>
            <a:r>
              <a:rPr lang="it-IT" b="1" dirty="0"/>
              <a:t>CONFINI </a:t>
            </a:r>
            <a:r>
              <a:rPr lang="it-IT" dirty="0"/>
              <a:t>entro cui </a:t>
            </a:r>
            <a:r>
              <a:rPr lang="it-IT" dirty="0" smtClean="0"/>
              <a:t>attenersi, (</a:t>
            </a:r>
            <a:r>
              <a:rPr lang="it-IT" dirty="0"/>
              <a:t>per non andare fuori tema!)?</a:t>
            </a:r>
          </a:p>
        </p:txBody>
      </p:sp>
    </p:spTree>
    <p:extLst>
      <p:ext uri="{BB962C8B-B14F-4D97-AF65-F5344CB8AC3E}">
        <p14:creationId xmlns:p14="http://schemas.microsoft.com/office/powerpoint/2010/main" val="3092595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Quesito sezione A (seconda prova)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L’oggetto di lavoro dell'assistente sociale  è dato dalla capacità di individuare connessioni tra i problemi individuali e  il contesto sociale della persona. Il candidato collochi, in tale prospettiva, gli interventi di contrasto alla povertà, con particolare riferimento al Reddito di inclusione. 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345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Quesito sezione B (prova pratica)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All’assistente sociale di un servizio tutela minori si presentano due zie riferendo che la loro nipote, di nazionalità marocchina e di dodici anni, subisce violenza sessuale dal padre. La madre, da loro informata, nega il fatto. Quali azioni può intraprendere l’assistente sociale in tale situazione?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573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dirty="0" smtClean="0"/>
              <a:t>L’ordinamento professionale</a:t>
            </a:r>
            <a:endParaRPr lang="it-IT" dirty="0"/>
          </a:p>
        </p:txBody>
      </p:sp>
      <p:sp>
        <p:nvSpPr>
          <p:cNvPr id="14" name="Segnaposto contenuto 13"/>
          <p:cNvSpPr>
            <a:spLocks noGrp="1"/>
          </p:cNvSpPr>
          <p:nvPr>
            <p:ph idx="1"/>
          </p:nvPr>
        </p:nvSpPr>
        <p:spPr>
          <a:xfrm>
            <a:off x="1295401" y="1676400"/>
            <a:ext cx="9601200" cy="4920952"/>
          </a:xfrm>
        </p:spPr>
        <p:txBody>
          <a:bodyPr rtlCol="0">
            <a:normAutofit lnSpcReduction="10000"/>
          </a:bodyPr>
          <a:lstStyle/>
          <a:p>
            <a:r>
              <a:rPr lang="it-IT" sz="2000" b="1" dirty="0"/>
              <a:t>DM 14/1987 valore abilitante del diploma di assistente sociale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Legge 23 marzo 1993 n. 84, Ordinamento della professione di Assistente sociale e istituzione dell’albo professionale</a:t>
            </a:r>
          </a:p>
          <a:p>
            <a:r>
              <a:rPr lang="it-IT" sz="1500" b="1" dirty="0"/>
              <a:t>D.M. 1 ottobre 1994 n. 615</a:t>
            </a:r>
            <a:r>
              <a:rPr lang="it-IT" sz="1500" dirty="0"/>
              <a:t>, Regolamento sull’istituzione delle sedi degli Ordini regionali e nazionale e dell’Albo professionale;</a:t>
            </a:r>
          </a:p>
          <a:p>
            <a:r>
              <a:rPr lang="it-IT" sz="1500" b="1" dirty="0"/>
              <a:t>D.M. 30 marzo 1998 n. 155</a:t>
            </a:r>
            <a:r>
              <a:rPr lang="it-IT" sz="1500" dirty="0"/>
              <a:t>, Regolamento recante norme sull'esame di Stato per l'abilitazione all'esercizio della professione di Assistente sociale;</a:t>
            </a:r>
          </a:p>
          <a:p>
            <a:r>
              <a:rPr lang="it-IT" sz="2000" b="1" dirty="0"/>
              <a:t>DPR 5 giugno 2001 n. 328</a:t>
            </a:r>
            <a:r>
              <a:rPr lang="it-IT" sz="2000" dirty="0"/>
              <a:t>, esame di Stato, Istituzione delle sezioni degli albi e individuazione delle attività professionali degli appartenenti alle sezioni A e B;</a:t>
            </a:r>
          </a:p>
          <a:p>
            <a:r>
              <a:rPr lang="it-IT" sz="2000" dirty="0"/>
              <a:t>Legge sul segreto professionale L. 119/2001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Codice deontologico della professione</a:t>
            </a:r>
            <a:r>
              <a:rPr lang="it-IT" sz="2000" dirty="0"/>
              <a:t>, </a:t>
            </a:r>
          </a:p>
          <a:p>
            <a:r>
              <a:rPr lang="it-IT" sz="1400" b="1" dirty="0"/>
              <a:t>DPR 137 del 7 agosto 2012, Riforma degli ordini professionali</a:t>
            </a:r>
          </a:p>
          <a:p>
            <a:r>
              <a:rPr lang="it-IT" sz="1400" b="1" dirty="0"/>
              <a:t>Decreto 2 agosto 2013 n. 106</a:t>
            </a:r>
            <a:r>
              <a:rPr lang="it-IT" sz="1400" dirty="0"/>
              <a:t>, parametri per la liquidazione da parte di un organo giurisdizionale dei compensi per le professioni regolamentate vigilate dal Ministero della Giustizia, ai sensi dell'articolo 9 del decreto-legge 24 gennaio 2012, n. 1, convertito, con modificazioni, dalla legge 24 marzo 2012, n. 27 (13G00149)".</a:t>
            </a:r>
            <a:endParaRPr lang="it-IT" sz="1400" b="1" dirty="0"/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17853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ChangeArrowheads="1"/>
          </p:cNvSpPr>
          <p:nvPr>
            <p:ph type="title"/>
          </p:nvPr>
        </p:nvSpPr>
        <p:spPr>
          <a:xfrm>
            <a:off x="1949805" y="260648"/>
            <a:ext cx="8227584" cy="1372484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3266" b="1" dirty="0">
                <a:solidFill>
                  <a:srgbClr val="FF0000"/>
                </a:solidFill>
              </a:rPr>
              <a:t>Esempio: Valutazione «diagnostica e prognostica» della situazione di un minore </a:t>
            </a:r>
            <a:r>
              <a:rPr lang="it-IT" altLang="it-IT" sz="1800" b="1" dirty="0">
                <a:solidFill>
                  <a:srgbClr val="FFC000"/>
                </a:solidFill>
              </a:rPr>
              <a:t>Frontespizio delle segnalazioni, Regione Veneto, DGR 779/2013 Regione Veneto e allegato “Linee di indirizzo per la comunicazione tra AG e servizi sociosanitari”</a:t>
            </a:r>
            <a:r>
              <a:rPr lang="fi-FI" altLang="it-IT" sz="1800" b="1" dirty="0">
                <a:solidFill>
                  <a:srgbClr val="FFC000"/>
                </a:solidFill>
              </a:rPr>
              <a:t> </a:t>
            </a:r>
            <a:endParaRPr lang="it-IT" altLang="it-IT" sz="1800" b="1" dirty="0">
              <a:solidFill>
                <a:srgbClr val="FFC000"/>
              </a:solidFill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idx="1"/>
          </p:nvPr>
        </p:nvSpPr>
        <p:spPr>
          <a:xfrm>
            <a:off x="2111103" y="2318644"/>
            <a:ext cx="8066287" cy="4896514"/>
          </a:xfrm>
        </p:spPr>
        <p:txBody>
          <a:bodyPr/>
          <a:lstStyle/>
          <a:p>
            <a:pPr indent="-298118" algn="just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>
                <a:cs typeface="Arial" panose="020B0604020202020204" pitchFamily="34" charset="0"/>
              </a:rPr>
              <a:t>Valutazione multidimensionale (previo consenso degli esercenti la potestà genitoriale)</a:t>
            </a:r>
          </a:p>
          <a:p>
            <a:pPr indent="-298118" algn="just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>
                <a:cs typeface="Arial" panose="020B0604020202020204" pitchFamily="34" charset="0"/>
              </a:rPr>
              <a:t>Evoluzione più probabile della situazione sulla base delle condizioni riscontrate, esiti degli interventi effettuati, risorse disponibili, collaborazione, </a:t>
            </a:r>
            <a:r>
              <a:rPr lang="it-IT" altLang="it-IT" sz="1814" u="sng">
                <a:cs typeface="Arial" panose="020B0604020202020204" pitchFamily="34" charset="0"/>
              </a:rPr>
              <a:t>resilienza</a:t>
            </a:r>
            <a:r>
              <a:rPr lang="it-IT" altLang="it-IT" sz="1814">
                <a:cs typeface="Arial" panose="020B0604020202020204" pitchFamily="34" charset="0"/>
              </a:rPr>
              <a:t>, capacità propositiva dei diversi soggetti coinvolti</a:t>
            </a:r>
          </a:p>
          <a:p>
            <a:pPr indent="-298118" algn="just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>
                <a:cs typeface="Arial" panose="020B0604020202020204" pitchFamily="34" charset="0"/>
              </a:rPr>
              <a:t>Dimensione temporale:  correlazioni tempi di cura del bambino e della famiglia diversi dai tempi dello sviluppo</a:t>
            </a:r>
          </a:p>
          <a:p>
            <a:pPr indent="-298118" algn="just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>
                <a:cs typeface="Arial" panose="020B0604020202020204" pitchFamily="34" charset="0"/>
              </a:rPr>
              <a:t>Competenza professionale del gruppo degli operatori (capacità di accogliere e farsi accogliere, confrontarsi e costruire processi di aiuto creativi)</a:t>
            </a:r>
          </a:p>
          <a:p>
            <a:pPr indent="-298118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43288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Gestire la scrittura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Frasi brevi (dimezzare i periodi lunghi)</a:t>
            </a:r>
          </a:p>
          <a:p>
            <a:r>
              <a:rPr lang="it-IT" b="1" dirty="0" smtClean="0"/>
              <a:t>Se </a:t>
            </a:r>
            <a:r>
              <a:rPr lang="it-IT" b="1" dirty="0"/>
              <a:t>ci chiariamo bene in testa il </a:t>
            </a:r>
            <a:r>
              <a:rPr lang="it-IT" b="1" dirty="0" smtClean="0"/>
              <a:t>concetto, saremo </a:t>
            </a:r>
            <a:r>
              <a:rPr lang="it-IT" b="1" dirty="0"/>
              <a:t>più chiari nella </a:t>
            </a:r>
            <a:r>
              <a:rPr lang="it-IT" b="1" dirty="0" smtClean="0"/>
              <a:t>scrittura</a:t>
            </a:r>
            <a:endParaRPr lang="it-IT" b="1" dirty="0"/>
          </a:p>
          <a:p>
            <a:r>
              <a:rPr lang="it-IT" dirty="0" smtClean="0"/>
              <a:t>Non </a:t>
            </a:r>
            <a:r>
              <a:rPr lang="it-IT" dirty="0"/>
              <a:t>essere </a:t>
            </a:r>
            <a:r>
              <a:rPr lang="it-IT" dirty="0" smtClean="0"/>
              <a:t>assertivi </a:t>
            </a:r>
            <a:r>
              <a:rPr lang="it-IT" dirty="0"/>
              <a:t>(è così – si fa così…), </a:t>
            </a:r>
            <a:r>
              <a:rPr lang="it-IT" dirty="0" smtClean="0"/>
              <a:t>ma spiegare </a:t>
            </a:r>
            <a:r>
              <a:rPr lang="it-IT" dirty="0"/>
              <a:t>i perché, argomentare… </a:t>
            </a:r>
            <a:r>
              <a:rPr lang="it-IT" dirty="0" smtClean="0"/>
              <a:t>eventualmente far presente </a:t>
            </a:r>
            <a:r>
              <a:rPr lang="it-IT" dirty="0"/>
              <a:t>diverse possibilità</a:t>
            </a:r>
          </a:p>
          <a:p>
            <a:r>
              <a:rPr lang="it-IT" dirty="0" smtClean="0"/>
              <a:t>Fare </a:t>
            </a:r>
            <a:r>
              <a:rPr lang="it-IT" b="1" dirty="0" smtClean="0"/>
              <a:t>corretti </a:t>
            </a:r>
            <a:r>
              <a:rPr lang="it-IT" dirty="0" smtClean="0"/>
              <a:t>collegamenti </a:t>
            </a:r>
            <a:r>
              <a:rPr lang="it-IT" dirty="0"/>
              <a:t>(“quindi”, “poiché</a:t>
            </a:r>
            <a:r>
              <a:rPr lang="it-IT" dirty="0" smtClean="0"/>
              <a:t>”, “</a:t>
            </a:r>
            <a:r>
              <a:rPr lang="it-IT" dirty="0"/>
              <a:t>dato che”, “invece” …)</a:t>
            </a:r>
          </a:p>
          <a:p>
            <a:r>
              <a:rPr lang="it-IT" dirty="0" smtClean="0"/>
              <a:t>Non </a:t>
            </a:r>
            <a:r>
              <a:rPr lang="it-IT" dirty="0"/>
              <a:t>fare </a:t>
            </a:r>
            <a:r>
              <a:rPr lang="it-IT" dirty="0" smtClean="0"/>
              <a:t>ripetizioni</a:t>
            </a:r>
            <a:r>
              <a:rPr lang="it-IT" dirty="0"/>
              <a:t>, non essere </a:t>
            </a:r>
            <a:r>
              <a:rPr lang="it-IT" dirty="0" smtClean="0"/>
              <a:t>prolissi, eliminare </a:t>
            </a:r>
            <a:r>
              <a:rPr lang="it-IT" dirty="0"/>
              <a:t>le frasi o le parole </a:t>
            </a:r>
            <a:r>
              <a:rPr lang="it-IT" dirty="0" smtClean="0"/>
              <a:t>inutili</a:t>
            </a:r>
            <a:endParaRPr lang="it-IT" dirty="0"/>
          </a:p>
          <a:p>
            <a:r>
              <a:rPr lang="it-IT" dirty="0" smtClean="0"/>
              <a:t>Mettersi </a:t>
            </a:r>
            <a:r>
              <a:rPr lang="it-IT" dirty="0"/>
              <a:t>nei panni di chi legge</a:t>
            </a:r>
          </a:p>
        </p:txBody>
      </p:sp>
    </p:spTree>
    <p:extLst>
      <p:ext uri="{BB962C8B-B14F-4D97-AF65-F5344CB8AC3E}">
        <p14:creationId xmlns:p14="http://schemas.microsoft.com/office/powerpoint/2010/main" val="2873360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C000"/>
                </a:solidFill>
              </a:rPr>
              <a:t>Attenzioni metodologiche</a:t>
            </a:r>
            <a:endParaRPr lang="it-IT" dirty="0">
              <a:solidFill>
                <a:srgbClr val="FFC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Puntuale restituzione ai cittadini-utenti e ai diretti interessati</a:t>
            </a:r>
          </a:p>
          <a:p>
            <a:r>
              <a:rPr lang="it-IT" dirty="0" smtClean="0"/>
              <a:t>Lavoro di rete (promozione, sviluppo, sostegno, …)</a:t>
            </a:r>
          </a:p>
          <a:p>
            <a:r>
              <a:rPr lang="it-IT" dirty="0" smtClean="0"/>
              <a:t>Lettura del contesto in cui matura il problema (non è mai solo della persona)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112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Approccio al quesito (sez. A e B)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27449" y="1676400"/>
            <a:ext cx="9769153" cy="4848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/>
              <a:t>Il/la candidato/a illustri le varie fasi di </a:t>
            </a:r>
            <a:r>
              <a:rPr lang="it-IT" sz="2000" b="1" dirty="0">
                <a:solidFill>
                  <a:srgbClr val="FF0000"/>
                </a:solidFill>
              </a:rPr>
              <a:t>programmazione </a:t>
            </a:r>
            <a:r>
              <a:rPr lang="it-IT" sz="2000" dirty="0"/>
              <a:t>e le modalità di </a:t>
            </a:r>
            <a:r>
              <a:rPr lang="it-IT" sz="2000" b="1" dirty="0">
                <a:solidFill>
                  <a:srgbClr val="FF0000"/>
                </a:solidFill>
              </a:rPr>
              <a:t>gestione </a:t>
            </a:r>
            <a:r>
              <a:rPr lang="it-IT" sz="2000" dirty="0"/>
              <a:t>di un </a:t>
            </a:r>
            <a:r>
              <a:rPr lang="it-IT" sz="2000" dirty="0">
                <a:solidFill>
                  <a:srgbClr val="FF0000"/>
                </a:solidFill>
              </a:rPr>
              <a:t>servizio di assistenza domiciliare </a:t>
            </a:r>
            <a:r>
              <a:rPr lang="it-IT" sz="2000" dirty="0"/>
              <a:t>a favore di persone anziane  per avviare anche nel contesto locale interventi di </a:t>
            </a:r>
            <a:r>
              <a:rPr lang="it-IT" sz="2000" b="1" dirty="0">
                <a:solidFill>
                  <a:srgbClr val="FF0000"/>
                </a:solidFill>
              </a:rPr>
              <a:t>cittadinanza attiva</a:t>
            </a:r>
            <a:r>
              <a:rPr lang="it-IT" sz="2000" dirty="0"/>
              <a:t>.</a:t>
            </a:r>
          </a:p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sz="1600" b="1" dirty="0"/>
              <a:t>Tridimensionalità			</a:t>
            </a:r>
            <a:r>
              <a:rPr lang="it-IT" sz="1600" b="1" dirty="0">
                <a:solidFill>
                  <a:srgbClr val="FFC000"/>
                </a:solidFill>
              </a:rPr>
              <a:t>destinatari (cittadini, bisogni e risorse)</a:t>
            </a:r>
          </a:p>
          <a:p>
            <a:pPr marL="0" indent="0">
              <a:buNone/>
            </a:pPr>
            <a:r>
              <a:rPr lang="it-IT" sz="1600" b="1" dirty="0">
                <a:solidFill>
                  <a:srgbClr val="FFC000"/>
                </a:solidFill>
              </a:rPr>
              <a:t>				</a:t>
            </a:r>
            <a:r>
              <a:rPr lang="it-IT" sz="1600" b="1" dirty="0" smtClean="0">
                <a:solidFill>
                  <a:srgbClr val="FFC000"/>
                </a:solidFill>
              </a:rPr>
              <a:t>               organizzazione </a:t>
            </a:r>
            <a:r>
              <a:rPr lang="it-IT" sz="1600" b="1" dirty="0">
                <a:solidFill>
                  <a:srgbClr val="FFC000"/>
                </a:solidFill>
              </a:rPr>
              <a:t>(regole e risorse)</a:t>
            </a:r>
          </a:p>
          <a:p>
            <a:pPr marL="0" indent="0">
              <a:buNone/>
            </a:pPr>
            <a:r>
              <a:rPr lang="it-IT" sz="1600" b="1" dirty="0">
                <a:solidFill>
                  <a:srgbClr val="FFC000"/>
                </a:solidFill>
              </a:rPr>
              <a:t>				</a:t>
            </a:r>
            <a:r>
              <a:rPr lang="it-IT" sz="1600" b="1" dirty="0" smtClean="0">
                <a:solidFill>
                  <a:srgbClr val="FFC000"/>
                </a:solidFill>
              </a:rPr>
              <a:t>               comunità </a:t>
            </a:r>
            <a:r>
              <a:rPr lang="it-IT" sz="1600" b="1" dirty="0">
                <a:solidFill>
                  <a:srgbClr val="FFC000"/>
                </a:solidFill>
              </a:rPr>
              <a:t>(limiti e potenzialità)</a:t>
            </a:r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r>
              <a:rPr lang="it-IT" sz="1600" b="1" dirty="0"/>
              <a:t>Responsabilità della valutazione condivisa    </a:t>
            </a:r>
            <a:r>
              <a:rPr lang="it-IT" sz="1600" dirty="0" err="1">
                <a:solidFill>
                  <a:srgbClr val="FFC000"/>
                </a:solidFill>
              </a:rPr>
              <a:t>as</a:t>
            </a:r>
            <a:r>
              <a:rPr lang="it-IT" sz="1600" dirty="0">
                <a:solidFill>
                  <a:srgbClr val="FFC000"/>
                </a:solidFill>
              </a:rPr>
              <a:t>, operatori, cittadini-utenti, amministratori, ….</a:t>
            </a:r>
          </a:p>
          <a:p>
            <a:pPr marL="0" indent="0">
              <a:buNone/>
            </a:pPr>
            <a:r>
              <a:rPr lang="it-IT" sz="1600" b="1" dirty="0"/>
              <a:t>Strategie di </a:t>
            </a:r>
            <a:r>
              <a:rPr lang="it-IT" sz="1600" b="1" i="1" dirty="0" err="1"/>
              <a:t>empowerment</a:t>
            </a:r>
            <a:r>
              <a:rPr lang="it-IT" sz="1600" i="1" dirty="0"/>
              <a:t>		      </a:t>
            </a:r>
            <a:r>
              <a:rPr lang="it-IT" sz="1600" i="1" dirty="0" smtClean="0"/>
              <a:t>           </a:t>
            </a:r>
            <a:r>
              <a:rPr lang="it-IT" sz="1600" i="1" dirty="0" smtClean="0">
                <a:solidFill>
                  <a:srgbClr val="FFC000"/>
                </a:solidFill>
              </a:rPr>
              <a:t>progetto </a:t>
            </a:r>
            <a:r>
              <a:rPr lang="it-IT" sz="1600" i="1" dirty="0">
                <a:solidFill>
                  <a:srgbClr val="FFC000"/>
                </a:solidFill>
              </a:rPr>
              <a:t>di autonomia possibile</a:t>
            </a:r>
          </a:p>
          <a:p>
            <a:pPr marL="0" indent="0">
              <a:buNone/>
            </a:pPr>
            <a:r>
              <a:rPr lang="it-IT" sz="1600" i="1" dirty="0">
                <a:solidFill>
                  <a:srgbClr val="FFC000"/>
                </a:solidFill>
              </a:rPr>
              <a:t>				      </a:t>
            </a:r>
            <a:r>
              <a:rPr lang="it-IT" sz="1600" i="1" dirty="0" smtClean="0">
                <a:solidFill>
                  <a:srgbClr val="FFC000"/>
                </a:solidFill>
              </a:rPr>
              <a:t>                                 coinvolgimento </a:t>
            </a:r>
            <a:r>
              <a:rPr lang="it-IT" sz="1600" i="1" dirty="0">
                <a:solidFill>
                  <a:srgbClr val="FFC000"/>
                </a:solidFill>
              </a:rPr>
              <a:t>di altri soggetti (familiari, vicini, 					      </a:t>
            </a:r>
            <a:r>
              <a:rPr lang="it-IT" sz="1600" i="1" dirty="0" smtClean="0">
                <a:solidFill>
                  <a:srgbClr val="FFC000"/>
                </a:solidFill>
              </a:rPr>
              <a:t>                                  volontari</a:t>
            </a:r>
            <a:r>
              <a:rPr lang="it-IT" sz="1600" i="1" dirty="0">
                <a:solidFill>
                  <a:srgbClr val="FFC000"/>
                </a:solidFill>
              </a:rPr>
              <a:t>)</a:t>
            </a:r>
          </a:p>
          <a:p>
            <a:pPr marL="0" indent="0">
              <a:buNone/>
            </a:pPr>
            <a:r>
              <a:rPr lang="it-IT" sz="1600" b="1" dirty="0"/>
              <a:t>Prospettiva di integrazione multidisciplinare     </a:t>
            </a:r>
            <a:r>
              <a:rPr lang="it-IT" sz="1600" dirty="0">
                <a:solidFill>
                  <a:srgbClr val="FFC000"/>
                </a:solidFill>
              </a:rPr>
              <a:t>strumenti più efficaci (</a:t>
            </a:r>
            <a:r>
              <a:rPr lang="it-IT" sz="1600" dirty="0" err="1">
                <a:solidFill>
                  <a:srgbClr val="FFC000"/>
                </a:solidFill>
              </a:rPr>
              <a:t>mdb</a:t>
            </a:r>
            <a:r>
              <a:rPr lang="it-IT" sz="1600" dirty="0">
                <a:solidFill>
                  <a:srgbClr val="FFC000"/>
                </a:solidFill>
              </a:rPr>
              <a:t>, specialisti, …)</a:t>
            </a:r>
          </a:p>
        </p:txBody>
      </p:sp>
    </p:spTree>
    <p:extLst>
      <p:ext uri="{BB962C8B-B14F-4D97-AF65-F5344CB8AC3E}">
        <p14:creationId xmlns:p14="http://schemas.microsoft.com/office/powerpoint/2010/main" val="400627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1" y="188641"/>
            <a:ext cx="9601200" cy="972575"/>
          </a:xfrm>
        </p:spPr>
        <p:txBody>
          <a:bodyPr>
            <a:normAutofit fontScale="90000"/>
          </a:bodyPr>
          <a:lstStyle/>
          <a:p>
            <a:pPr>
              <a:spcBef>
                <a:spcPts val="1600"/>
              </a:spcBef>
            </a:pPr>
            <a:r>
              <a:rPr lang="it-IT" sz="2000" dirty="0">
                <a:solidFill>
                  <a:srgbClr val="164B4F"/>
                </a:solidFill>
                <a:ea typeface="+mn-ea"/>
                <a:cs typeface="+mn-cs"/>
              </a:rPr>
              <a:t>Il/la candidato/a illustri le varie fasi di </a:t>
            </a:r>
            <a:r>
              <a:rPr lang="it-IT" sz="2000" b="1" dirty="0">
                <a:solidFill>
                  <a:srgbClr val="FF0000"/>
                </a:solidFill>
                <a:ea typeface="+mn-ea"/>
                <a:cs typeface="+mn-cs"/>
              </a:rPr>
              <a:t>programmazione </a:t>
            </a:r>
            <a:r>
              <a:rPr lang="it-IT" sz="2000" dirty="0">
                <a:solidFill>
                  <a:srgbClr val="164B4F"/>
                </a:solidFill>
                <a:ea typeface="+mn-ea"/>
                <a:cs typeface="+mn-cs"/>
              </a:rPr>
              <a:t>e le modalità di </a:t>
            </a:r>
            <a:r>
              <a:rPr lang="it-IT" sz="2000" b="1" dirty="0">
                <a:solidFill>
                  <a:srgbClr val="FF0000"/>
                </a:solidFill>
                <a:ea typeface="+mn-ea"/>
                <a:cs typeface="+mn-cs"/>
              </a:rPr>
              <a:t>gestione </a:t>
            </a:r>
            <a:r>
              <a:rPr lang="it-IT" sz="2000" dirty="0">
                <a:solidFill>
                  <a:srgbClr val="164B4F"/>
                </a:solidFill>
                <a:ea typeface="+mn-ea"/>
                <a:cs typeface="+mn-cs"/>
              </a:rPr>
              <a:t>di un </a:t>
            </a:r>
            <a:r>
              <a:rPr lang="it-IT" sz="2000" dirty="0">
                <a:solidFill>
                  <a:srgbClr val="FF0000"/>
                </a:solidFill>
                <a:ea typeface="+mn-ea"/>
                <a:cs typeface="+mn-cs"/>
              </a:rPr>
              <a:t>servizio di assistenza domiciliare </a:t>
            </a:r>
            <a:r>
              <a:rPr lang="it-IT" sz="2000" dirty="0">
                <a:solidFill>
                  <a:srgbClr val="164B4F"/>
                </a:solidFill>
                <a:ea typeface="+mn-ea"/>
                <a:cs typeface="+mn-cs"/>
              </a:rPr>
              <a:t>a favore di persone anziane  per avviare anche nel contesto locale interventi di </a:t>
            </a:r>
            <a:r>
              <a:rPr lang="it-IT" sz="2000" b="1" dirty="0">
                <a:solidFill>
                  <a:srgbClr val="FF0000"/>
                </a:solidFill>
                <a:ea typeface="+mn-ea"/>
                <a:cs typeface="+mn-cs"/>
              </a:rPr>
              <a:t>cittadinanza attiva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27449" y="1676400"/>
            <a:ext cx="9769153" cy="48489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it-IT" sz="1600" dirty="0"/>
          </a:p>
          <a:p>
            <a:pPr marL="0" indent="0">
              <a:spcBef>
                <a:spcPts val="0"/>
              </a:spcBef>
              <a:buNone/>
            </a:pPr>
            <a:endParaRPr lang="it-IT" sz="1600" b="1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304145"/>
              </p:ext>
            </p:extLst>
          </p:nvPr>
        </p:nvGraphicFramePr>
        <p:xfrm>
          <a:off x="1003879" y="1069353"/>
          <a:ext cx="9433050" cy="578864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144350"/>
                <a:gridCol w="3144350"/>
                <a:gridCol w="3144350"/>
              </a:tblGrid>
              <a:tr h="1741952">
                <a:tc rowSpan="4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002060"/>
                          </a:solidFill>
                        </a:rPr>
                        <a:t>FOCUS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002060"/>
                          </a:solidFill>
                        </a:rPr>
                        <a:t>Tridimensionalità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FFC000"/>
                          </a:solidFill>
                        </a:rPr>
                        <a:t>destinatari (cittadini, bisogni e risorse)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FFC000"/>
                          </a:solidFill>
                        </a:rPr>
                        <a:t>organizzazione (regole e risorse)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FFC000"/>
                          </a:solidFill>
                        </a:rPr>
                        <a:t>comunità (limiti e potenzialità)</a:t>
                      </a:r>
                      <a:endParaRPr lang="it-IT" sz="1600" dirty="0"/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/>
                        <a:t>Responsabilità della valutazione condivisa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dirty="0" err="1" smtClean="0">
                          <a:solidFill>
                            <a:srgbClr val="FFC000"/>
                          </a:solidFill>
                        </a:rPr>
                        <a:t>as</a:t>
                      </a:r>
                      <a:r>
                        <a:rPr lang="it-IT" sz="1600" dirty="0" smtClean="0">
                          <a:solidFill>
                            <a:srgbClr val="FFC000"/>
                          </a:solidFill>
                        </a:rPr>
                        <a:t>, operatori, cittadini-utenti, amministratori, ….</a:t>
                      </a:r>
                      <a:endParaRPr lang="it-IT" sz="1600" b="1" dirty="0" smtClean="0"/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/>
                        <a:t>Strategie di </a:t>
                      </a:r>
                      <a:r>
                        <a:rPr lang="it-IT" sz="1600" b="1" i="1" dirty="0" err="1" smtClean="0"/>
                        <a:t>empowerment</a:t>
                      </a:r>
                      <a:r>
                        <a:rPr lang="it-IT" sz="1600" i="1" dirty="0" smtClean="0"/>
                        <a:t>	  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i="1" dirty="0" smtClean="0">
                          <a:solidFill>
                            <a:srgbClr val="FFC000"/>
                          </a:solidFill>
                        </a:rPr>
                        <a:t>progetto di autonomia possibile  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i="1" dirty="0" smtClean="0">
                          <a:solidFill>
                            <a:srgbClr val="FFC000"/>
                          </a:solidFill>
                        </a:rPr>
                        <a:t>coinvolgimento di altri soggetti (familiari, vicini, </a:t>
                      </a:r>
                      <a:r>
                        <a:rPr lang="it-IT" sz="1600" i="1" dirty="0" err="1" smtClean="0">
                          <a:solidFill>
                            <a:srgbClr val="FFC000"/>
                          </a:solidFill>
                        </a:rPr>
                        <a:t>olontari</a:t>
                      </a:r>
                      <a:r>
                        <a:rPr lang="it-IT" sz="1600" i="1" dirty="0" smtClean="0">
                          <a:solidFill>
                            <a:srgbClr val="FFC000"/>
                          </a:solidFill>
                        </a:rPr>
                        <a:t>)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/>
                        <a:t>Prospettiva di integrazione multidisciplinare     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it-IT" sz="1600" dirty="0" smtClean="0">
                          <a:solidFill>
                            <a:srgbClr val="FFC000"/>
                          </a:solidFill>
                        </a:rPr>
                        <a:t>strumenti più efficaci (</a:t>
                      </a:r>
                      <a:r>
                        <a:rPr lang="it-IT" sz="1600" dirty="0" err="1" smtClean="0">
                          <a:solidFill>
                            <a:srgbClr val="FFC000"/>
                          </a:solidFill>
                        </a:rPr>
                        <a:t>mdb</a:t>
                      </a:r>
                      <a:r>
                        <a:rPr lang="it-IT" sz="1600" dirty="0" smtClean="0">
                          <a:solidFill>
                            <a:srgbClr val="FFC000"/>
                          </a:solidFill>
                        </a:rPr>
                        <a:t>, specialisti, …)</a:t>
                      </a:r>
                      <a:endParaRPr lang="it-IT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FASI</a:t>
                      </a:r>
                      <a:r>
                        <a:rPr lang="it-IT" sz="1600" baseline="0" dirty="0" smtClean="0"/>
                        <a:t> DELLA PROGETTAZIONE</a:t>
                      </a:r>
                    </a:p>
                    <a:p>
                      <a:endParaRPr lang="it-IT" sz="1600" baseline="0" dirty="0" smtClean="0"/>
                    </a:p>
                    <a:p>
                      <a:r>
                        <a:rPr lang="it-IT" sz="1600" b="0" baseline="0" dirty="0" smtClean="0"/>
                        <a:t>Analisi dei bisogni (valutazione ex ante)</a:t>
                      </a:r>
                    </a:p>
                    <a:p>
                      <a:endParaRPr lang="it-IT" sz="1600" b="0" baseline="0" dirty="0" smtClean="0"/>
                    </a:p>
                    <a:p>
                      <a:r>
                        <a:rPr lang="it-IT" sz="1600" b="0" baseline="0" dirty="0" smtClean="0"/>
                        <a:t>Individuazione degli obiettivi</a:t>
                      </a:r>
                      <a:endParaRPr lang="it-IT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GESTIONE</a:t>
                      </a:r>
                      <a:r>
                        <a:rPr lang="it-IT" sz="1600" baseline="0" dirty="0" smtClean="0"/>
                        <a:t> </a:t>
                      </a:r>
                      <a:endParaRPr lang="it-IT" sz="1600" dirty="0" smtClean="0"/>
                    </a:p>
                    <a:p>
                      <a:endParaRPr lang="it-IT" sz="1600" dirty="0" smtClean="0"/>
                    </a:p>
                    <a:p>
                      <a:r>
                        <a:rPr lang="it-IT" sz="1600" b="0" dirty="0" smtClean="0"/>
                        <a:t>Scelta</a:t>
                      </a:r>
                      <a:r>
                        <a:rPr lang="it-IT" sz="1600" b="0" baseline="0" dirty="0" smtClean="0"/>
                        <a:t> delle m</a:t>
                      </a:r>
                      <a:r>
                        <a:rPr lang="it-IT" sz="1600" b="0" dirty="0" smtClean="0"/>
                        <a:t>odalità di gestione</a:t>
                      </a:r>
                      <a:endParaRPr lang="it-IT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32637">
                <a:tc vMerge="1">
                  <a:txBody>
                    <a:bodyPr/>
                    <a:lstStyle/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aseline="0" dirty="0" smtClean="0"/>
                        <a:t>Strategie </a:t>
                      </a:r>
                    </a:p>
                    <a:p>
                      <a:endParaRPr lang="it-IT" sz="1600" baseline="0" dirty="0" smtClean="0"/>
                    </a:p>
                    <a:p>
                      <a:r>
                        <a:rPr lang="it-IT" sz="1600" baseline="0" dirty="0" smtClean="0"/>
                        <a:t>Azioni</a:t>
                      </a:r>
                    </a:p>
                    <a:p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Affidamento</a:t>
                      </a:r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01832">
                <a:tc vMerge="1">
                  <a:txBody>
                    <a:bodyPr/>
                    <a:lstStyle/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aseline="0" dirty="0" smtClean="0"/>
                        <a:t>Valutazione in itinere</a:t>
                      </a:r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Monitoraggio</a:t>
                      </a:r>
                      <a:r>
                        <a:rPr lang="it-IT" sz="1600" baseline="0" dirty="0" smtClean="0"/>
                        <a:t> e controllo</a:t>
                      </a:r>
                    </a:p>
                    <a:p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78063">
                <a:tc vMerge="1">
                  <a:txBody>
                    <a:bodyPr/>
                    <a:lstStyle/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Valutazione ex post</a:t>
                      </a:r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Valutazione ex post</a:t>
                      </a:r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78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Approccio al quesito (sez. A)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7334" y="1482811"/>
            <a:ext cx="8596668" cy="455855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b="1" dirty="0"/>
              <a:t>Con riferimento alla </a:t>
            </a:r>
            <a:r>
              <a:rPr lang="it-IT" b="1" dirty="0">
                <a:solidFill>
                  <a:srgbClr val="FF0000"/>
                </a:solidFill>
              </a:rPr>
              <a:t>normativa  in materia sociosanitaria e all'attuale organizzazione dei servizi,</a:t>
            </a:r>
            <a:r>
              <a:rPr lang="it-IT" b="1" dirty="0"/>
              <a:t> il/la </a:t>
            </a:r>
            <a:endParaRPr lang="it-IT" b="1" dirty="0" smtClean="0"/>
          </a:p>
          <a:p>
            <a:pPr marL="0" indent="0">
              <a:buNone/>
            </a:pPr>
            <a:r>
              <a:rPr lang="it-IT" b="1" dirty="0" smtClean="0"/>
              <a:t>candidato/a </a:t>
            </a:r>
            <a:r>
              <a:rPr lang="it-IT" b="1" dirty="0"/>
              <a:t>illustri gli obiettivi e le </a:t>
            </a:r>
            <a:r>
              <a:rPr lang="it-IT" b="1" dirty="0">
                <a:solidFill>
                  <a:srgbClr val="FFC000"/>
                </a:solidFill>
              </a:rPr>
              <a:t>possibili scelte operative </a:t>
            </a:r>
            <a:r>
              <a:rPr lang="it-IT" b="1" dirty="0">
                <a:solidFill>
                  <a:srgbClr val="7030A0"/>
                </a:solidFill>
              </a:rPr>
              <a:t>a sostegno dei diritti delle persone non autosufficienti.</a:t>
            </a:r>
          </a:p>
          <a:p>
            <a:pPr marL="0" indent="0">
              <a:buNone/>
            </a:pPr>
            <a:r>
              <a:rPr lang="it-IT" sz="2100" b="1" dirty="0"/>
              <a:t>			</a:t>
            </a:r>
          </a:p>
          <a:p>
            <a:pPr marL="0" indent="0">
              <a:buNone/>
            </a:pPr>
            <a:r>
              <a:rPr lang="it-IT" sz="2100" b="1" dirty="0"/>
              <a:t>		</a:t>
            </a:r>
            <a:r>
              <a:rPr lang="it-IT" dirty="0"/>
              <a:t>RISCHIO DI  ERRORE</a:t>
            </a:r>
            <a:r>
              <a:rPr lang="it-IT" sz="2100" b="1" dirty="0"/>
              <a:t>: </a:t>
            </a:r>
            <a:r>
              <a:rPr lang="it-IT" sz="2100" b="1" u="sng" dirty="0">
                <a:solidFill>
                  <a:srgbClr val="FF0000"/>
                </a:solidFill>
              </a:rPr>
              <a:t>Troppo ampio: contestualizzare dopo la parte generale</a:t>
            </a:r>
          </a:p>
          <a:p>
            <a:pPr marL="0" indent="0">
              <a:buNone/>
            </a:pPr>
            <a:endParaRPr lang="it-IT" sz="2100" b="1" dirty="0"/>
          </a:p>
          <a:p>
            <a:pPr marL="0" indent="0">
              <a:buNone/>
            </a:pPr>
            <a:r>
              <a:rPr lang="it-IT" sz="2100" b="1" dirty="0"/>
              <a:t>Tridimensionalità			</a:t>
            </a:r>
            <a:r>
              <a:rPr lang="it-IT" sz="2100" b="1" dirty="0">
                <a:solidFill>
                  <a:srgbClr val="FFC000"/>
                </a:solidFill>
              </a:rPr>
              <a:t>destinatari (cittadini, bisogni e risorse)</a:t>
            </a:r>
          </a:p>
          <a:p>
            <a:pPr marL="0" indent="0">
              <a:buNone/>
            </a:pPr>
            <a:r>
              <a:rPr lang="it-IT" sz="2100" b="1" dirty="0">
                <a:solidFill>
                  <a:srgbClr val="FFC000"/>
                </a:solidFill>
              </a:rPr>
              <a:t>				organizzazione (regole e risorse)</a:t>
            </a:r>
          </a:p>
          <a:p>
            <a:pPr marL="0" indent="0">
              <a:buNone/>
            </a:pPr>
            <a:r>
              <a:rPr lang="it-IT" sz="2100" b="1" dirty="0">
                <a:solidFill>
                  <a:srgbClr val="FFC000"/>
                </a:solidFill>
              </a:rPr>
              <a:t>				comunità (limiti e potenzialità)</a:t>
            </a:r>
          </a:p>
          <a:p>
            <a:pPr marL="0" indent="0">
              <a:buNone/>
            </a:pPr>
            <a:endParaRPr lang="it-IT" sz="2100" dirty="0"/>
          </a:p>
          <a:p>
            <a:pPr marL="0" indent="0">
              <a:buNone/>
            </a:pPr>
            <a:r>
              <a:rPr lang="it-IT" sz="2100" b="1" dirty="0"/>
              <a:t>Responsabilità della valutazione condivisa    </a:t>
            </a:r>
            <a:r>
              <a:rPr lang="it-IT" sz="2100" dirty="0" err="1">
                <a:solidFill>
                  <a:srgbClr val="FFC000"/>
                </a:solidFill>
              </a:rPr>
              <a:t>as</a:t>
            </a:r>
            <a:r>
              <a:rPr lang="it-IT" sz="2100" dirty="0">
                <a:solidFill>
                  <a:srgbClr val="FFC000"/>
                </a:solidFill>
              </a:rPr>
              <a:t>, operatori, cittadini-utenti, amministratori</a:t>
            </a:r>
          </a:p>
          <a:p>
            <a:pPr marL="0" indent="0">
              <a:buNone/>
            </a:pPr>
            <a:r>
              <a:rPr lang="it-IT" sz="2100" b="1" dirty="0"/>
              <a:t>Strategie di </a:t>
            </a:r>
            <a:r>
              <a:rPr lang="it-IT" sz="2100" b="1" i="1" dirty="0" err="1"/>
              <a:t>empowerment</a:t>
            </a:r>
            <a:r>
              <a:rPr lang="it-IT" sz="2100" i="1" dirty="0"/>
              <a:t>		      </a:t>
            </a:r>
            <a:r>
              <a:rPr lang="it-IT" sz="2100" i="1" dirty="0">
                <a:solidFill>
                  <a:srgbClr val="FFC000"/>
                </a:solidFill>
              </a:rPr>
              <a:t>progetto di autonomia possibile</a:t>
            </a:r>
          </a:p>
          <a:p>
            <a:pPr marL="0" indent="0">
              <a:buNone/>
            </a:pPr>
            <a:r>
              <a:rPr lang="it-IT" sz="2100" i="1" dirty="0">
                <a:solidFill>
                  <a:srgbClr val="FFC000"/>
                </a:solidFill>
              </a:rPr>
              <a:t>				      coinvolgimento di altri soggetti (familiari, vicini, 					      	       volontari…)</a:t>
            </a:r>
          </a:p>
          <a:p>
            <a:pPr marL="0" indent="0">
              <a:buNone/>
            </a:pPr>
            <a:r>
              <a:rPr lang="it-IT" sz="2100" b="1" dirty="0"/>
              <a:t>Prospettiva di integrazione 		      </a:t>
            </a:r>
            <a:r>
              <a:rPr lang="it-IT" sz="2100" b="1" dirty="0">
                <a:solidFill>
                  <a:srgbClr val="FFC000"/>
                </a:solidFill>
              </a:rPr>
              <a:t>ricerca di </a:t>
            </a:r>
            <a:r>
              <a:rPr lang="it-IT" sz="2100" dirty="0">
                <a:solidFill>
                  <a:srgbClr val="FFC000"/>
                </a:solidFill>
              </a:rPr>
              <a:t>strumenti più efficaci (</a:t>
            </a:r>
            <a:r>
              <a:rPr lang="it-IT" sz="2100" dirty="0" err="1">
                <a:solidFill>
                  <a:srgbClr val="FFC000"/>
                </a:solidFill>
              </a:rPr>
              <a:t>mdb</a:t>
            </a:r>
            <a:r>
              <a:rPr lang="it-IT" sz="2100" dirty="0">
                <a:solidFill>
                  <a:srgbClr val="FFC000"/>
                </a:solidFill>
              </a:rPr>
              <a:t>, specialisti, …)</a:t>
            </a:r>
          </a:p>
          <a:p>
            <a:pPr marL="0" indent="0">
              <a:buNone/>
            </a:pPr>
            <a:endParaRPr lang="it-IT" sz="2100" dirty="0"/>
          </a:p>
        </p:txBody>
      </p:sp>
      <p:sp>
        <p:nvSpPr>
          <p:cNvPr id="4" name="Freccia a destra 3"/>
          <p:cNvSpPr/>
          <p:nvPr/>
        </p:nvSpPr>
        <p:spPr>
          <a:xfrm>
            <a:off x="677334" y="23940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19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1" y="188641"/>
            <a:ext cx="9601200" cy="972575"/>
          </a:xfrm>
        </p:spPr>
        <p:txBody>
          <a:bodyPr>
            <a:normAutofit/>
          </a:bodyPr>
          <a:lstStyle/>
          <a:p>
            <a:pPr>
              <a:spcBef>
                <a:spcPts val="1600"/>
              </a:spcBef>
            </a:pPr>
            <a:r>
              <a:rPr lang="it-IT" sz="1400" b="1" dirty="0">
                <a:solidFill>
                  <a:srgbClr val="164B4F"/>
                </a:solidFill>
                <a:ea typeface="+mn-ea"/>
                <a:cs typeface="+mn-cs"/>
              </a:rPr>
              <a:t>Con riferimento alla </a:t>
            </a:r>
            <a:r>
              <a:rPr lang="it-IT" sz="1400" b="1" dirty="0">
                <a:solidFill>
                  <a:srgbClr val="FF0000"/>
                </a:solidFill>
                <a:ea typeface="+mn-ea"/>
                <a:cs typeface="+mn-cs"/>
              </a:rPr>
              <a:t>normativa  in materia sociosanitaria e all'attuale organizzazione dei servizi,</a:t>
            </a:r>
            <a:r>
              <a:rPr lang="it-IT" sz="1400" b="1" dirty="0">
                <a:solidFill>
                  <a:srgbClr val="164B4F"/>
                </a:solidFill>
                <a:ea typeface="+mn-ea"/>
                <a:cs typeface="+mn-cs"/>
              </a:rPr>
              <a:t> il/la </a:t>
            </a:r>
            <a:br>
              <a:rPr lang="it-IT" sz="1400" b="1" dirty="0">
                <a:solidFill>
                  <a:srgbClr val="164B4F"/>
                </a:solidFill>
                <a:ea typeface="+mn-ea"/>
                <a:cs typeface="+mn-cs"/>
              </a:rPr>
            </a:br>
            <a:r>
              <a:rPr lang="it-IT" sz="1400" b="1" dirty="0">
                <a:solidFill>
                  <a:srgbClr val="164B4F"/>
                </a:solidFill>
                <a:ea typeface="+mn-ea"/>
                <a:cs typeface="+mn-cs"/>
              </a:rPr>
              <a:t>candidato/a illustri gli obiettivi e le </a:t>
            </a:r>
            <a:r>
              <a:rPr lang="it-IT" sz="1400" b="1" dirty="0">
                <a:solidFill>
                  <a:srgbClr val="FFC000"/>
                </a:solidFill>
                <a:ea typeface="+mn-ea"/>
                <a:cs typeface="+mn-cs"/>
              </a:rPr>
              <a:t>possibili scelte operative </a:t>
            </a:r>
            <a:r>
              <a:rPr lang="it-IT" sz="1400" b="1" dirty="0">
                <a:solidFill>
                  <a:srgbClr val="7030A0"/>
                </a:solidFill>
                <a:ea typeface="+mn-ea"/>
                <a:cs typeface="+mn-cs"/>
              </a:rPr>
              <a:t>a sostegno dei diritti delle persone non autosufficienti.</a:t>
            </a:r>
            <a:br>
              <a:rPr lang="it-IT" sz="1400" b="1" dirty="0">
                <a:solidFill>
                  <a:srgbClr val="7030A0"/>
                </a:solidFill>
                <a:ea typeface="+mn-ea"/>
                <a:cs typeface="+mn-cs"/>
              </a:rPr>
            </a:br>
            <a:endParaRPr lang="it-IT" sz="1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27449" y="1676400"/>
            <a:ext cx="9769153" cy="48489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it-IT" sz="1600" dirty="0"/>
          </a:p>
          <a:p>
            <a:pPr marL="0" indent="0">
              <a:spcBef>
                <a:spcPts val="0"/>
              </a:spcBef>
              <a:buNone/>
            </a:pPr>
            <a:endParaRPr lang="it-IT" sz="1600" b="1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473946"/>
              </p:ext>
            </p:extLst>
          </p:nvPr>
        </p:nvGraphicFramePr>
        <p:xfrm>
          <a:off x="1226301" y="895926"/>
          <a:ext cx="9433050" cy="551723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144350"/>
                <a:gridCol w="3144350"/>
                <a:gridCol w="3144350"/>
              </a:tblGrid>
              <a:tr h="1504699">
                <a:tc rowSpan="4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002060"/>
                          </a:solidFill>
                        </a:rPr>
                        <a:t>FOCUS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002060"/>
                          </a:solidFill>
                        </a:rPr>
                        <a:t>Tridimensionalità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FFC000"/>
                          </a:solidFill>
                        </a:rPr>
                        <a:t>destinatari (cittadini, bisogni e risorse)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FFC000"/>
                          </a:solidFill>
                        </a:rPr>
                        <a:t>organizzazione (regole e risorse)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>
                          <a:solidFill>
                            <a:srgbClr val="FFC000"/>
                          </a:solidFill>
                        </a:rPr>
                        <a:t>comunità (limiti e potenzialità)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/>
                        <a:t>Responsabilità della valutazione condivisa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dirty="0" err="1" smtClean="0">
                          <a:solidFill>
                            <a:srgbClr val="FFC000"/>
                          </a:solidFill>
                        </a:rPr>
                        <a:t>as</a:t>
                      </a:r>
                      <a:r>
                        <a:rPr lang="it-IT" sz="1600" dirty="0" smtClean="0">
                          <a:solidFill>
                            <a:srgbClr val="FFC000"/>
                          </a:solidFill>
                        </a:rPr>
                        <a:t>, operatori, cittadini-utenti, amministratori, ….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/>
                        <a:t>Strategie di </a:t>
                      </a:r>
                      <a:r>
                        <a:rPr lang="it-IT" sz="1600" b="1" i="1" dirty="0" err="1" smtClean="0"/>
                        <a:t>empowerment</a:t>
                      </a:r>
                      <a:r>
                        <a:rPr lang="it-IT" sz="1600" i="1" dirty="0" smtClean="0"/>
                        <a:t>	  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i="1" dirty="0" smtClean="0">
                          <a:solidFill>
                            <a:srgbClr val="FFC000"/>
                          </a:solidFill>
                        </a:rPr>
                        <a:t>progetto di autonomia possibile  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1600" i="1" dirty="0" smtClean="0">
                          <a:solidFill>
                            <a:srgbClr val="FFC000"/>
                          </a:solidFill>
                        </a:rPr>
                        <a:t>coinvolgimento di altri soggetti (familiari, vicini, </a:t>
                      </a:r>
                      <a:r>
                        <a:rPr lang="it-IT" sz="1600" i="1" dirty="0" err="1" smtClean="0">
                          <a:solidFill>
                            <a:srgbClr val="FFC000"/>
                          </a:solidFill>
                        </a:rPr>
                        <a:t>olontari</a:t>
                      </a:r>
                      <a:r>
                        <a:rPr lang="it-IT" sz="1600" i="1" dirty="0" smtClean="0">
                          <a:solidFill>
                            <a:srgbClr val="FFC000"/>
                          </a:solidFill>
                        </a:rPr>
                        <a:t>)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it-IT" sz="1600" b="1" dirty="0" smtClean="0"/>
                        <a:t>Prospettiva di integrazione multidisciplinare     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it-IT" sz="1600" dirty="0" smtClean="0">
                          <a:solidFill>
                            <a:srgbClr val="FFC000"/>
                          </a:solidFill>
                        </a:rPr>
                        <a:t>strumenti più efficaci (</a:t>
                      </a:r>
                      <a:r>
                        <a:rPr lang="it-IT" sz="1600" dirty="0" err="1" smtClean="0">
                          <a:solidFill>
                            <a:srgbClr val="FFC000"/>
                          </a:solidFill>
                        </a:rPr>
                        <a:t>mdb</a:t>
                      </a:r>
                      <a:r>
                        <a:rPr lang="it-IT" sz="1600" dirty="0" smtClean="0">
                          <a:solidFill>
                            <a:srgbClr val="FFC000"/>
                          </a:solidFill>
                        </a:rPr>
                        <a:t>, specialisti, …)</a:t>
                      </a:r>
                      <a:endParaRPr lang="it-IT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/>
                        <a:t>MATERIA SOCIO-SANITARIA E ORGANIZZAZIONE SERVIZI</a:t>
                      </a:r>
                    </a:p>
                    <a:p>
                      <a:endParaRPr lang="it-IT" sz="1600" b="0" dirty="0" smtClean="0"/>
                    </a:p>
                    <a:p>
                      <a:r>
                        <a:rPr lang="it-IT" sz="1600" b="0" dirty="0" smtClean="0"/>
                        <a:t>Leggi</a:t>
                      </a:r>
                      <a:r>
                        <a:rPr lang="it-IT" sz="1600" b="0" baseline="0" dirty="0" smtClean="0"/>
                        <a:t> principali sanità</a:t>
                      </a:r>
                    </a:p>
                    <a:p>
                      <a:endParaRPr lang="it-IT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/>
                        <a:t>SCELTE</a:t>
                      </a:r>
                      <a:r>
                        <a:rPr lang="it-IT" sz="1600" b="0" baseline="0" dirty="0" smtClean="0"/>
                        <a:t> OPERATIVE</a:t>
                      </a:r>
                    </a:p>
                    <a:p>
                      <a:endParaRPr lang="it-IT" sz="1600" b="0" baseline="0" dirty="0" smtClean="0"/>
                    </a:p>
                    <a:p>
                      <a:r>
                        <a:rPr lang="it-IT" sz="1600" b="0" baseline="0" dirty="0" smtClean="0"/>
                        <a:t>Analisi dei bisogni</a:t>
                      </a:r>
                      <a:endParaRPr lang="it-IT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32637">
                <a:tc vMerge="1">
                  <a:txBody>
                    <a:bodyPr/>
                    <a:lstStyle/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Leggi principali organizzazione</a:t>
                      </a:r>
                      <a:r>
                        <a:rPr lang="it-IT" sz="1600" baseline="0" dirty="0" smtClean="0"/>
                        <a:t> dei servizi</a:t>
                      </a:r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Individuazione</a:t>
                      </a:r>
                      <a:r>
                        <a:rPr lang="it-IT" sz="1600" baseline="0" dirty="0" smtClean="0"/>
                        <a:t> obiettivi</a:t>
                      </a:r>
                    </a:p>
                    <a:p>
                      <a:endParaRPr lang="it-IT" sz="1600" baseline="0" dirty="0" smtClean="0"/>
                    </a:p>
                    <a:p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01832">
                <a:tc vMerge="1">
                  <a:txBody>
                    <a:bodyPr/>
                    <a:lstStyle/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Leggi</a:t>
                      </a:r>
                      <a:r>
                        <a:rPr lang="it-IT" sz="1600" baseline="0" dirty="0" smtClean="0"/>
                        <a:t> di settore</a:t>
                      </a:r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Strategie </a:t>
                      </a:r>
                    </a:p>
                    <a:p>
                      <a:endParaRPr lang="it-IT" sz="1600" dirty="0" smtClean="0"/>
                    </a:p>
                    <a:p>
                      <a:r>
                        <a:rPr lang="it-IT" sz="1600" dirty="0" smtClean="0"/>
                        <a:t>Azioni</a:t>
                      </a:r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78063">
                <a:tc vMerge="1">
                  <a:txBody>
                    <a:bodyPr/>
                    <a:lstStyle/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Eventuali esempi</a:t>
                      </a:r>
                    </a:p>
                    <a:p>
                      <a:r>
                        <a:rPr lang="it-IT" sz="1600" dirty="0" smtClean="0"/>
                        <a:t>Strumenti di integrazione</a:t>
                      </a:r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Valutazione</a:t>
                      </a:r>
                      <a:r>
                        <a:rPr lang="it-IT" sz="1600" baseline="0" dirty="0" smtClean="0"/>
                        <a:t> finale</a:t>
                      </a:r>
                      <a:endParaRPr lang="it-IT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233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it-IT" sz="2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it-IT" sz="28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it-IT" sz="2800" dirty="0" smtClean="0">
                <a:solidFill>
                  <a:srgbClr val="FF0000"/>
                </a:solidFill>
              </a:rPr>
              <a:t>Grazie dell’attenzione!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06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it-IT" sz="3200" b="1" dirty="0">
                <a:solidFill>
                  <a:srgbClr val="FFC000"/>
                </a:solidFill>
              </a:rPr>
              <a:t>Professione di assistente sociale</a:t>
            </a:r>
            <a:br>
              <a:rPr lang="it-IT" sz="3200" b="1" dirty="0">
                <a:solidFill>
                  <a:srgbClr val="FFC000"/>
                </a:solidFill>
              </a:rPr>
            </a:br>
            <a:r>
              <a:rPr lang="it-IT" sz="3200" b="1" dirty="0">
                <a:solidFill>
                  <a:srgbClr val="FFC000"/>
                </a:solidFill>
              </a:rPr>
              <a:t>L. 84/1993 , art. 1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L'assistente </a:t>
            </a:r>
            <a:r>
              <a:rPr lang="it-IT" dirty="0"/>
              <a:t>sociale opera con </a:t>
            </a:r>
            <a:r>
              <a:rPr lang="it-IT" b="1" u="sng" dirty="0">
                <a:solidFill>
                  <a:srgbClr val="FFC000"/>
                </a:solidFill>
              </a:rPr>
              <a:t>autonomia tecnico-professionale </a:t>
            </a:r>
            <a:r>
              <a:rPr lang="it-IT" dirty="0"/>
              <a:t>e </a:t>
            </a:r>
            <a:r>
              <a:rPr lang="it-IT" b="1" dirty="0"/>
              <a:t>di giudizio </a:t>
            </a:r>
            <a:r>
              <a:rPr lang="it-IT" dirty="0"/>
              <a:t>in tutte le fasi dell'intervento 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per la </a:t>
            </a:r>
            <a:r>
              <a:rPr lang="it-IT" b="1" dirty="0">
                <a:solidFill>
                  <a:srgbClr val="FF0000"/>
                </a:solidFill>
              </a:rPr>
              <a:t>prevenzione</a:t>
            </a:r>
            <a:r>
              <a:rPr lang="it-IT" dirty="0">
                <a:solidFill>
                  <a:srgbClr val="FF0000"/>
                </a:solidFill>
              </a:rPr>
              <a:t>, il sostegno e il recupero </a:t>
            </a:r>
            <a:endParaRPr lang="it-IT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di </a:t>
            </a:r>
            <a:r>
              <a:rPr lang="it-IT" b="1" dirty="0" smtClean="0"/>
              <a:t>persone</a:t>
            </a:r>
            <a:r>
              <a:rPr lang="it-IT" dirty="0"/>
              <a:t>, famiglie, </a:t>
            </a:r>
            <a:r>
              <a:rPr lang="it-IT" b="1" dirty="0"/>
              <a:t>gruppi </a:t>
            </a:r>
            <a:r>
              <a:rPr lang="it-IT" dirty="0"/>
              <a:t>e </a:t>
            </a:r>
            <a:r>
              <a:rPr lang="it-IT" b="1" dirty="0"/>
              <a:t>comunità </a:t>
            </a:r>
            <a:r>
              <a:rPr lang="it-IT" dirty="0"/>
              <a:t>in situazioni di bisogno e di disagio e può svolgere attività didattico-formative. </a:t>
            </a:r>
            <a:r>
              <a:rPr lang="it-IT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175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it-IT" sz="3200" b="1" dirty="0">
                <a:solidFill>
                  <a:srgbClr val="FFC000"/>
                </a:solidFill>
              </a:rPr>
              <a:t>Professione di assistente sociale</a:t>
            </a:r>
            <a:br>
              <a:rPr lang="it-IT" sz="3200" b="1" dirty="0">
                <a:solidFill>
                  <a:srgbClr val="FFC000"/>
                </a:solidFill>
              </a:rPr>
            </a:br>
            <a:r>
              <a:rPr lang="it-IT" sz="3200" b="1" dirty="0">
                <a:solidFill>
                  <a:srgbClr val="FFC000"/>
                </a:solidFill>
              </a:rPr>
              <a:t>L. 84/1993, art. 1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2</a:t>
            </a:r>
            <a:r>
              <a:rPr lang="it-IT" dirty="0"/>
              <a:t>. L'assistente sociale svolge compiti di </a:t>
            </a:r>
            <a:r>
              <a:rPr lang="it-IT" b="1" dirty="0">
                <a:solidFill>
                  <a:srgbClr val="FF0000"/>
                </a:solidFill>
              </a:rPr>
              <a:t>gestione, concorre all'organizzazione e alla programmazione </a:t>
            </a:r>
            <a:r>
              <a:rPr lang="it-IT" dirty="0"/>
              <a:t>e può esercitare attività di coordinamento e di direzione dei servizi sociali. 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3</a:t>
            </a:r>
            <a:r>
              <a:rPr lang="it-IT" dirty="0"/>
              <a:t>. La professione di assistente sociale può essere esercitata in forma </a:t>
            </a:r>
            <a:r>
              <a:rPr lang="it-IT" b="1" dirty="0"/>
              <a:t>autonoma</a:t>
            </a:r>
            <a:r>
              <a:rPr lang="it-IT" dirty="0"/>
              <a:t> o di rapporto di lavoro </a:t>
            </a:r>
            <a:r>
              <a:rPr lang="it-IT" b="1" dirty="0"/>
              <a:t>subordinato</a:t>
            </a:r>
            <a:r>
              <a:rPr lang="it-IT" dirty="0"/>
              <a:t>. 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4</a:t>
            </a:r>
            <a:r>
              <a:rPr lang="it-IT" dirty="0"/>
              <a:t>. Nella collaborazione con l'autorità giudiziaria, l'attività dell'assistente sociale ha esclusivamente funzione tecnico-professionale. </a:t>
            </a:r>
          </a:p>
        </p:txBody>
      </p:sp>
    </p:spTree>
    <p:extLst>
      <p:ext uri="{BB962C8B-B14F-4D97-AF65-F5344CB8AC3E}">
        <p14:creationId xmlns:p14="http://schemas.microsoft.com/office/powerpoint/2010/main" val="348740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</a:rPr>
              <a:t>Oggetto del lavoro professionale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pPr marL="0" indent="0" algn="ctr">
              <a:buNone/>
            </a:pPr>
            <a:r>
              <a:rPr lang="it-IT" sz="3200" dirty="0"/>
              <a:t>	Relazione </a:t>
            </a:r>
          </a:p>
          <a:p>
            <a:pPr marL="0" indent="0" algn="ctr">
              <a:buNone/>
            </a:pPr>
            <a:r>
              <a:rPr lang="it-IT" sz="3200" dirty="0"/>
              <a:t>	</a:t>
            </a:r>
            <a:r>
              <a:rPr lang="it-IT" sz="3200" dirty="0">
                <a:solidFill>
                  <a:srgbClr val="C00000"/>
                </a:solidFill>
              </a:rPr>
              <a:t>persona 	</a:t>
            </a:r>
            <a:r>
              <a:rPr lang="it-IT" sz="3200" dirty="0"/>
              <a:t>			</a:t>
            </a:r>
            <a:r>
              <a:rPr lang="it-IT" sz="3200" dirty="0">
                <a:solidFill>
                  <a:srgbClr val="00B050"/>
                </a:solidFill>
              </a:rPr>
              <a:t>ambiente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4665189" y="329138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</p:spTree>
    <p:extLst>
      <p:ext uri="{BB962C8B-B14F-4D97-AF65-F5344CB8AC3E}">
        <p14:creationId xmlns:p14="http://schemas.microsoft.com/office/powerpoint/2010/main" val="116216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C000"/>
                </a:solidFill>
              </a:rPr>
              <a:t>Con che cosa lavora l’assistente sociale?</a:t>
            </a:r>
            <a:endParaRPr lang="it-IT" dirty="0">
              <a:solidFill>
                <a:srgbClr val="FFC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sz="3400" b="1" dirty="0">
                <a:solidFill>
                  <a:srgbClr val="FF0000"/>
                </a:solidFill>
              </a:rPr>
              <a:t>Problemi complessi</a:t>
            </a:r>
          </a:p>
          <a:p>
            <a:endParaRPr lang="it-IT" dirty="0"/>
          </a:p>
          <a:p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r>
              <a:rPr lang="it-IT" dirty="0" smtClean="0"/>
              <a:t>					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			</a:t>
            </a:r>
          </a:p>
          <a:p>
            <a:pPr marL="0" indent="0">
              <a:buNone/>
            </a:pPr>
            <a:r>
              <a:rPr lang="it-IT" sz="3400" b="1" dirty="0">
                <a:solidFill>
                  <a:srgbClr val="FF0000"/>
                </a:solidFill>
              </a:rPr>
              <a:t>						Non c’è una sola soluzione </a:t>
            </a:r>
          </a:p>
          <a:p>
            <a:pPr marL="0" indent="0">
              <a:buNone/>
            </a:pPr>
            <a:r>
              <a:rPr lang="it-IT" sz="3400" b="1" dirty="0">
                <a:solidFill>
                  <a:srgbClr val="FF0000"/>
                </a:solidFill>
              </a:rPr>
              <a:t>					(ma più ipotesi interpretative/operative)</a:t>
            </a:r>
          </a:p>
          <a:p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dirty="0" smtClean="0"/>
          </a:p>
        </p:txBody>
      </p:sp>
      <p:pic>
        <p:nvPicPr>
          <p:cNvPr id="1028" name="Picture 4" descr="Risultati immagini per problemi comples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1676400"/>
            <a:ext cx="3552056" cy="341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37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600" b="1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Trifocalità</a:t>
            </a:r>
            <a:r>
              <a:rPr lang="it-IT" altLang="it-IT" sz="2600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/tridimensionalità = </a:t>
            </a:r>
            <a:r>
              <a:rPr lang="it-IT" altLang="it-IT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sistema di lettura/intervento delle relazioni tra utente/famiglia -organizzazione- comunità</a:t>
            </a:r>
          </a:p>
          <a:p>
            <a:r>
              <a:rPr lang="it-IT" altLang="it-IT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Responsabilità </a:t>
            </a:r>
            <a:r>
              <a:rPr lang="it-IT" altLang="it-IT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della valutazione “</a:t>
            </a:r>
            <a:r>
              <a:rPr lang="it-IT" altLang="it-IT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condivisa” </a:t>
            </a:r>
          </a:p>
          <a:p>
            <a:r>
              <a:rPr lang="it-IT" altLang="it-IT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Valori della centralità della persona e dell'autodeterminazione</a:t>
            </a:r>
            <a:r>
              <a:rPr lang="it-IT" altLang="it-IT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 (ne derivano strategie di </a:t>
            </a:r>
            <a:r>
              <a:rPr lang="it-IT" altLang="it-IT" dirty="0" err="1" smtClean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empowerment</a:t>
            </a:r>
            <a:r>
              <a:rPr lang="it-IT" altLang="it-IT" dirty="0" smtClean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)</a:t>
            </a:r>
          </a:p>
          <a:p>
            <a:r>
              <a:rPr lang="it-IT" altLang="it-IT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Prospettiva di integrazione di conoscenze teoriche per ricavare strumenti efficaci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230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Alla base di ogni intervento di servizio sociale:   </a:t>
            </a:r>
            <a:r>
              <a:rPr lang="it-IT" b="1" dirty="0" smtClean="0"/>
              <a:t>il processo di aiuto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99456" y="1628800"/>
            <a:ext cx="9601200" cy="4495800"/>
          </a:xfrm>
        </p:spPr>
        <p:txBody>
          <a:bodyPr>
            <a:normAutofit/>
          </a:bodyPr>
          <a:lstStyle/>
          <a:p>
            <a:endParaRPr lang="it-IT" b="1" dirty="0" smtClean="0">
              <a:solidFill>
                <a:srgbClr val="006600"/>
              </a:solidFill>
              <a:latin typeface="Calibri-Bold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ANALISI DOMANDA, BISOGNI E RISORSE </a:t>
            </a:r>
            <a:r>
              <a:rPr lang="it-IT" dirty="0" smtClean="0">
                <a:solidFill>
                  <a:schemeClr val="tx2"/>
                </a:solidFill>
                <a:latin typeface="Calibri-Bold"/>
              </a:rPr>
              <a:t>(</a:t>
            </a:r>
            <a:r>
              <a:rPr lang="it-IT" i="1" dirty="0" smtClean="0">
                <a:solidFill>
                  <a:schemeClr val="tx2"/>
                </a:solidFill>
                <a:latin typeface="Calibri-Bold"/>
              </a:rPr>
              <a:t>Quale gravità? Quale peso?)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VALUTAZIONE «CONDIVISA» </a:t>
            </a:r>
            <a:r>
              <a:rPr lang="it-IT" b="1" dirty="0">
                <a:solidFill>
                  <a:srgbClr val="006600"/>
                </a:solidFill>
                <a:latin typeface="Calibri-Bold"/>
              </a:rPr>
              <a:t>(Vincoli,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Rischi, Potenzialità, Risorse, quale «prognosi»…?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OBIETTIVI DEL PROGETTO (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Dove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arrivare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? Che cosa fare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, come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, quando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con 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chi, con quali mezzi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e tempi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…?) </a:t>
            </a:r>
            <a:r>
              <a:rPr lang="it-IT" sz="1200" i="1" dirty="0">
                <a:solidFill>
                  <a:srgbClr val="000000"/>
                </a:solidFill>
                <a:latin typeface="Calibri-Italic"/>
              </a:rPr>
              <a:t>(</a:t>
            </a:r>
            <a:r>
              <a:rPr lang="it-IT" sz="1200" i="1" dirty="0" err="1">
                <a:solidFill>
                  <a:srgbClr val="000000"/>
                </a:solidFill>
                <a:latin typeface="Calibri-Italic"/>
              </a:rPr>
              <a:t>Fargion</a:t>
            </a:r>
            <a:r>
              <a:rPr lang="it-IT" sz="1200" i="1" dirty="0">
                <a:solidFill>
                  <a:srgbClr val="000000"/>
                </a:solidFill>
                <a:latin typeface="Calibri-Italic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it-IT" dirty="0">
                <a:solidFill>
                  <a:srgbClr val="FF0000"/>
                </a:solidFill>
                <a:latin typeface="Calibri" panose="020F0502020204030204" pitchFamily="34" charset="0"/>
              </a:rPr>
              <a:t>Contratto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ATTUAZIONE DEL PIANO </a:t>
            </a:r>
            <a:r>
              <a:rPr lang="it-IT" b="1" dirty="0" smtClean="0">
                <a:latin typeface="Calibri-Bold"/>
              </a:rPr>
              <a:t>   (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Azioni – Verifiche in itinere)</a:t>
            </a:r>
            <a:endParaRPr lang="it-IT" i="1" dirty="0">
              <a:solidFill>
                <a:srgbClr val="000000"/>
              </a:solidFill>
              <a:latin typeface="Calibri-Italic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VALUTAZIONE FINALE OBIETTIVI e PIANO 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Che cosa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ho ottenuto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?)</a:t>
            </a:r>
            <a:endParaRPr lang="it-IT" i="1" dirty="0">
              <a:solidFill>
                <a:srgbClr val="000000"/>
              </a:solidFill>
              <a:latin typeface="Calibri-Italic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8100"/>
                </a:solidFill>
                <a:latin typeface="Calibri-Bold"/>
              </a:rPr>
              <a:t>CHIUSURA O RIPROGETTAZIONE                  </a:t>
            </a:r>
            <a:r>
              <a:rPr lang="it-IT" sz="1300" b="1" dirty="0">
                <a:solidFill>
                  <a:schemeClr val="tx2"/>
                </a:solidFill>
                <a:latin typeface="Calibri-Bold"/>
              </a:rPr>
              <a:t>(</a:t>
            </a:r>
            <a:r>
              <a:rPr lang="it-IT" sz="1300" dirty="0">
                <a:solidFill>
                  <a:schemeClr val="tx2"/>
                </a:solidFill>
                <a:latin typeface="Calibri-Bold"/>
              </a:rPr>
              <a:t>Neve)</a:t>
            </a:r>
            <a:endParaRPr lang="it-IT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58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1" y="116632"/>
            <a:ext cx="9601200" cy="1407368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>
                <a:solidFill>
                  <a:srgbClr val="00B050"/>
                </a:solidFill>
              </a:rPr>
              <a:t>ANALISI della DOMANDA</a:t>
            </a:r>
            <a:r>
              <a:rPr lang="it-IT" b="1" dirty="0">
                <a:solidFill>
                  <a:srgbClr val="00B050"/>
                </a:solidFill>
              </a:rPr>
              <a:t>, </a:t>
            </a:r>
            <a:r>
              <a:rPr lang="it-IT" b="1" dirty="0" smtClean="0">
                <a:solidFill>
                  <a:schemeClr val="accent6"/>
                </a:solidFill>
              </a:rPr>
              <a:t/>
            </a:r>
            <a:br>
              <a:rPr lang="it-IT" b="1" dirty="0" smtClean="0">
                <a:solidFill>
                  <a:schemeClr val="accent6"/>
                </a:solidFill>
              </a:rPr>
            </a:br>
            <a:r>
              <a:rPr lang="it-IT" b="1" dirty="0" smtClean="0"/>
              <a:t>Lettura </a:t>
            </a:r>
            <a:r>
              <a:rPr lang="it-IT" b="1" dirty="0"/>
              <a:t>del problema </a:t>
            </a:r>
            <a:r>
              <a:rPr lang="it-IT" b="1" dirty="0" smtClean="0"/>
              <a:t>(e l’inizio di una </a:t>
            </a:r>
            <a:r>
              <a:rPr lang="it-IT" b="1" dirty="0"/>
              <a:t>relazione</a:t>
            </a:r>
            <a:r>
              <a:rPr lang="it-IT" b="1" dirty="0" smtClean="0"/>
              <a:t>)</a:t>
            </a:r>
            <a:r>
              <a:rPr lang="it-IT" b="1" dirty="0"/>
              <a:t/>
            </a:r>
            <a:br>
              <a:rPr lang="it-IT" b="1" dirty="0"/>
            </a:b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7334" y="1037969"/>
            <a:ext cx="10287228" cy="50033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400" b="1" dirty="0" smtClean="0">
              <a:solidFill>
                <a:srgbClr val="FF6600"/>
              </a:solidFill>
              <a:latin typeface="BookmanOldStyle-Bold"/>
            </a:endParaRPr>
          </a:p>
          <a:p>
            <a:pPr marL="0" indent="0" algn="ctr">
              <a:buNone/>
            </a:pPr>
            <a:r>
              <a:rPr lang="it-IT" sz="2400" b="1" dirty="0" smtClean="0">
                <a:solidFill>
                  <a:srgbClr val="FF6600"/>
                </a:solidFill>
                <a:latin typeface="BookmanOldStyle-Bold"/>
              </a:rPr>
              <a:t>Specificità del servizio sociale</a:t>
            </a:r>
            <a:endParaRPr lang="it-IT" sz="2400" b="1" dirty="0">
              <a:solidFill>
                <a:srgbClr val="FF6600"/>
              </a:solidFill>
              <a:latin typeface="BookmanOldStyle-Bold"/>
            </a:endParaRPr>
          </a:p>
          <a:p>
            <a:pPr marL="0" indent="0">
              <a:buNone/>
            </a:pPr>
            <a:endParaRPr lang="it-IT" dirty="0" smtClean="0">
              <a:solidFill>
                <a:srgbClr val="000000"/>
              </a:solidFill>
              <a:latin typeface="BookmanOldStyle"/>
            </a:endParaRPr>
          </a:p>
          <a:p>
            <a:pPr marL="0" indent="0">
              <a:buNone/>
            </a:pPr>
            <a:endParaRPr lang="it-IT" dirty="0">
              <a:solidFill>
                <a:srgbClr val="000000"/>
              </a:solidFill>
              <a:latin typeface="BookmanOldStyle"/>
            </a:endParaRPr>
          </a:p>
          <a:p>
            <a:pPr marL="0" indent="0">
              <a:buNone/>
            </a:pPr>
            <a:endParaRPr lang="it-IT" dirty="0" smtClean="0">
              <a:solidFill>
                <a:srgbClr val="000000"/>
              </a:solidFill>
              <a:latin typeface="BookmanOldStyle"/>
            </a:endParaRPr>
          </a:p>
          <a:p>
            <a:pPr marL="0" indent="0">
              <a:buNone/>
            </a:pPr>
            <a:endParaRPr lang="it-IT" dirty="0" smtClean="0">
              <a:solidFill>
                <a:srgbClr val="000000"/>
              </a:solidFill>
              <a:latin typeface="BookmanOldStyle"/>
            </a:endParaRPr>
          </a:p>
          <a:p>
            <a:pPr marL="0" indent="0">
              <a:buNone/>
            </a:pPr>
            <a:endParaRPr lang="it-IT" dirty="0">
              <a:solidFill>
                <a:srgbClr val="000000"/>
              </a:solidFill>
              <a:latin typeface="BookmanOldStyle"/>
            </a:endParaRPr>
          </a:p>
          <a:p>
            <a:pPr marL="0" indent="0">
              <a:buNone/>
            </a:pPr>
            <a:endParaRPr lang="it-IT" dirty="0" smtClean="0">
              <a:solidFill>
                <a:srgbClr val="000000"/>
              </a:solidFill>
              <a:latin typeface="BookmanOldStyle"/>
            </a:endParaRPr>
          </a:p>
          <a:p>
            <a:pPr marL="0" indent="0">
              <a:buNone/>
            </a:pPr>
            <a:r>
              <a:rPr lang="it-IT" dirty="0" smtClean="0">
                <a:solidFill>
                  <a:srgbClr val="000000"/>
                </a:solidFill>
                <a:latin typeface="BookmanOldStyle"/>
              </a:rPr>
              <a:t>		Focus                                 					PROBLEMI e RISORSE (sempre su 										                             più dimensioni)</a:t>
            </a:r>
            <a:endParaRPr lang="it-IT" dirty="0">
              <a:solidFill>
                <a:srgbClr val="000000"/>
              </a:solidFill>
              <a:latin typeface="BookmanOldStyle"/>
            </a:endParaRPr>
          </a:p>
          <a:p>
            <a:pPr marL="0" indent="0">
              <a:buNone/>
            </a:pPr>
            <a:r>
              <a:rPr lang="it-IT" dirty="0" smtClean="0">
                <a:solidFill>
                  <a:srgbClr val="000000"/>
                </a:solidFill>
                <a:latin typeface="BookmanOldStyle"/>
              </a:rPr>
              <a:t>  </a:t>
            </a:r>
          </a:p>
          <a:p>
            <a:pPr marL="0" indent="0" algn="ctr">
              <a:buNone/>
            </a:pPr>
            <a:r>
              <a:rPr lang="it-IT" b="1" dirty="0">
                <a:solidFill>
                  <a:srgbClr val="FFC000"/>
                </a:solidFill>
              </a:rPr>
              <a:t>Prima domanda= orientamento o presa in carico?</a:t>
            </a:r>
          </a:p>
          <a:p>
            <a:pPr marL="0" indent="0">
              <a:buNone/>
            </a:pPr>
            <a:endParaRPr lang="it-IT" sz="1400" dirty="0">
              <a:solidFill>
                <a:srgbClr val="000000"/>
              </a:solidFill>
              <a:latin typeface="Chalkboard"/>
            </a:endParaRPr>
          </a:p>
          <a:p>
            <a:pPr marL="0" indent="0">
              <a:buNone/>
            </a:pPr>
            <a:endParaRPr lang="it-IT" sz="1400" dirty="0">
              <a:solidFill>
                <a:srgbClr val="000000"/>
              </a:solidFill>
              <a:latin typeface="Chalkboard"/>
            </a:endParaRPr>
          </a:p>
        </p:txBody>
      </p:sp>
      <p:sp>
        <p:nvSpPr>
          <p:cNvPr id="4" name="Freccia a destra 3"/>
          <p:cNvSpPr/>
          <p:nvPr/>
        </p:nvSpPr>
        <p:spPr>
          <a:xfrm>
            <a:off x="2589896" y="42735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</p:spTree>
    <p:extLst>
      <p:ext uri="{BB962C8B-B14F-4D97-AF65-F5344CB8AC3E}">
        <p14:creationId xmlns:p14="http://schemas.microsoft.com/office/powerpoint/2010/main" val="350502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accettatur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1528</Words>
  <Application>Microsoft Office PowerPoint</Application>
  <PresentationFormat>Widescreen</PresentationFormat>
  <Paragraphs>223</Paragraphs>
  <Slides>27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41" baseType="lpstr">
      <vt:lpstr>Arial Unicode MS</vt:lpstr>
      <vt:lpstr>Arial</vt:lpstr>
      <vt:lpstr>BookmanOldStyle</vt:lpstr>
      <vt:lpstr>BookmanOldStyle-Bold</vt:lpstr>
      <vt:lpstr>Calibri</vt:lpstr>
      <vt:lpstr>Calibri-Bold</vt:lpstr>
      <vt:lpstr>Calibri-Italic</vt:lpstr>
      <vt:lpstr>Chalkboard</vt:lpstr>
      <vt:lpstr>Constantia</vt:lpstr>
      <vt:lpstr>Times New Roman</vt:lpstr>
      <vt:lpstr>Trebuchet MS</vt:lpstr>
      <vt:lpstr>Wingdings</vt:lpstr>
      <vt:lpstr>Wingdings 3</vt:lpstr>
      <vt:lpstr>Sfaccettatura</vt:lpstr>
      <vt:lpstr>Come scrivere un elaborato di servizio sociale</vt:lpstr>
      <vt:lpstr>L’ordinamento professionale</vt:lpstr>
      <vt:lpstr>Professione di assistente sociale L. 84/1993 , art. 1</vt:lpstr>
      <vt:lpstr>Professione di assistente sociale L. 84/1993, art. 1 </vt:lpstr>
      <vt:lpstr>Oggetto del lavoro professionale</vt:lpstr>
      <vt:lpstr>Con che cosa lavora l’assistente sociale?</vt:lpstr>
      <vt:lpstr>Come?</vt:lpstr>
      <vt:lpstr>Alla base di ogni intervento di servizio sociale:   il processo di aiuto</vt:lpstr>
      <vt:lpstr>     ANALISI della DOMANDA,  Lettura del problema (e l’inizio di una relazione) </vt:lpstr>
      <vt:lpstr>Presentazione standard di PowerPoint</vt:lpstr>
      <vt:lpstr>Partire dalla richiesta</vt:lpstr>
      <vt:lpstr>Esempio classico, sez. A</vt:lpstr>
      <vt:lpstr>Esempio classico, sez. B</vt:lpstr>
      <vt:lpstr>…Altre tipologie di quesiti</vt:lpstr>
      <vt:lpstr>Pensare e progettare</vt:lpstr>
      <vt:lpstr>Esempio, sez. A</vt:lpstr>
      <vt:lpstr>Focalizzare gli argomenti richiesti</vt:lpstr>
      <vt:lpstr>Quesito sezione A (seconda prova)</vt:lpstr>
      <vt:lpstr>Quesito sezione B (prova pratica)</vt:lpstr>
      <vt:lpstr>Esempio: Valutazione «diagnostica e prognostica» della situazione di un minore Frontespizio delle segnalazioni, Regione Veneto, DGR 779/2013 Regione Veneto e allegato “Linee di indirizzo per la comunicazione tra AG e servizi sociosanitari” </vt:lpstr>
      <vt:lpstr>Gestire la scrittura</vt:lpstr>
      <vt:lpstr>Attenzioni metodologiche</vt:lpstr>
      <vt:lpstr>Approccio al quesito (sez. A e B)</vt:lpstr>
      <vt:lpstr>Il/la candidato/a illustri le varie fasi di programmazione e le modalità di gestione di un servizio di assistenza domiciliare a favore di persone anziane  per avviare anche nel contesto locale interventi di cittadinanza attiva</vt:lpstr>
      <vt:lpstr>Approccio al quesito (sez. A)</vt:lpstr>
      <vt:lpstr>Con riferimento alla normativa  in materia sociosanitaria e all'attuale organizzazione dei servizi, il/la  candidato/a illustri gli obiettivi e le possibili scelte operative a sostegno dei diritti delle persone non autosufficienti. 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 scrivere un elaborato di servizio socialed</dc:title>
  <dc:creator>Marilena</dc:creator>
  <cp:lastModifiedBy>Lo Fiego</cp:lastModifiedBy>
  <cp:revision>30</cp:revision>
  <dcterms:created xsi:type="dcterms:W3CDTF">2018-05-24T10:58:59Z</dcterms:created>
  <dcterms:modified xsi:type="dcterms:W3CDTF">2019-06-03T19:28:20Z</dcterms:modified>
</cp:coreProperties>
</file>